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3" r:id="rId3"/>
    <p:sldId id="274" r:id="rId4"/>
    <p:sldId id="271" r:id="rId5"/>
    <p:sldId id="272" r:id="rId6"/>
    <p:sldId id="275" r:id="rId7"/>
    <p:sldId id="27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Anton" pitchFamily="2" charset="0"/>
      <p:regular r:id="rId19"/>
    </p:embeddedFont>
    <p:embeddedFont>
      <p:font typeface="Cy Grotesk Key" panose="020B0604020202020204" charset="0"/>
      <p:regular r:id="rId20"/>
    </p:embeddedFont>
    <p:embeddedFont>
      <p:font typeface="Noto Sans Symbols" pitchFamily="2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A82dmkujMh9iLZ7T32a7s+lSN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-4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5C2D59AE-276A-0CA0-FCD0-62A6A308B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>
            <a:extLst>
              <a:ext uri="{FF2B5EF4-FFF2-40B4-BE49-F238E27FC236}">
                <a16:creationId xmlns:a16="http://schemas.microsoft.com/office/drawing/2014/main" id="{A94B61D6-82E6-9DE3-4D3D-A811DD3C3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>
            <a:extLst>
              <a:ext uri="{FF2B5EF4-FFF2-40B4-BE49-F238E27FC236}">
                <a16:creationId xmlns:a16="http://schemas.microsoft.com/office/drawing/2014/main" id="{2ADD6C2F-A85C-E110-F6EB-37960DC6E8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933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3855959" y="2423121"/>
            <a:ext cx="10150074" cy="10150074"/>
            <a:chOff x="0" y="0"/>
            <a:chExt cx="812800" cy="8128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690445" y="7965750"/>
            <a:ext cx="5674640" cy="5674640"/>
            <a:chOff x="0" y="0"/>
            <a:chExt cx="812800" cy="81280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-1835187" y="8587068"/>
            <a:ext cx="7315200" cy="894789"/>
          </a:xfrm>
          <a:custGeom>
            <a:avLst/>
            <a:gdLst/>
            <a:ahLst/>
            <a:cxnLst/>
            <a:rect l="l" t="t" r="r" b="b"/>
            <a:pathLst>
              <a:path w="7315200" h="894789" extrusionOk="0">
                <a:moveTo>
                  <a:pt x="0" y="0"/>
                </a:moveTo>
                <a:lnTo>
                  <a:pt x="7315200" y="0"/>
                </a:lnTo>
                <a:lnTo>
                  <a:pt x="7315200" y="894789"/>
                </a:lnTo>
                <a:lnTo>
                  <a:pt x="0" y="894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28700" y="3032299"/>
            <a:ext cx="16230600" cy="232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46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MATCHPLAY</a:t>
            </a:r>
            <a:endParaRPr dirty="0"/>
          </a:p>
        </p:txBody>
      </p:sp>
      <p:sp>
        <p:nvSpPr>
          <p:cNvPr id="92" name="Google Shape;92;p1"/>
          <p:cNvSpPr/>
          <p:nvPr/>
        </p:nvSpPr>
        <p:spPr>
          <a:xfrm>
            <a:off x="12912935" y="645070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2" y="0"/>
                </a:lnTo>
                <a:lnTo>
                  <a:pt x="4644532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1345534" y="8829040"/>
            <a:ext cx="5913766" cy="37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Octubre  2025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2190750" y="5649733"/>
            <a:ext cx="13906500" cy="974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Presentación</a:t>
            </a:r>
            <a:r>
              <a:rPr lang="en-US" sz="5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Capstone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9"/>
          <p:cNvGrpSpPr/>
          <p:nvPr/>
        </p:nvGrpSpPr>
        <p:grpSpPr>
          <a:xfrm>
            <a:off x="3686099" y="8661446"/>
            <a:ext cx="17452681" cy="17416872"/>
            <a:chOff x="0" y="0"/>
            <a:chExt cx="1493867" cy="1490802"/>
          </a:xfrm>
        </p:grpSpPr>
        <p:sp>
          <p:nvSpPr>
            <p:cNvPr id="259" name="Google Shape;259;p9"/>
            <p:cNvSpPr/>
            <p:nvPr/>
          </p:nvSpPr>
          <p:spPr>
            <a:xfrm>
              <a:off x="0" y="0"/>
              <a:ext cx="1493867" cy="1490802"/>
            </a:xfrm>
            <a:custGeom>
              <a:avLst/>
              <a:gdLst/>
              <a:ahLst/>
              <a:cxnLst/>
              <a:rect l="l" t="t" r="r" b="b"/>
              <a:pathLst>
                <a:path w="1493867" h="1490802" extrusionOk="0">
                  <a:moveTo>
                    <a:pt x="746934" y="0"/>
                  </a:moveTo>
                  <a:cubicBezTo>
                    <a:pt x="334414" y="0"/>
                    <a:pt x="0" y="333727"/>
                    <a:pt x="0" y="745401"/>
                  </a:cubicBezTo>
                  <a:cubicBezTo>
                    <a:pt x="0" y="1157075"/>
                    <a:pt x="334414" y="1490802"/>
                    <a:pt x="746934" y="1490802"/>
                  </a:cubicBezTo>
                  <a:cubicBezTo>
                    <a:pt x="1159454" y="1490802"/>
                    <a:pt x="1493867" y="1157075"/>
                    <a:pt x="1493867" y="745401"/>
                  </a:cubicBezTo>
                  <a:cubicBezTo>
                    <a:pt x="1493867" y="333727"/>
                    <a:pt x="1159454" y="0"/>
                    <a:pt x="746934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 txBox="1"/>
            <p:nvPr/>
          </p:nvSpPr>
          <p:spPr>
            <a:xfrm>
              <a:off x="140050" y="101663"/>
              <a:ext cx="1213767" cy="1249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9"/>
          <p:cNvGrpSpPr/>
          <p:nvPr/>
        </p:nvGrpSpPr>
        <p:grpSpPr>
          <a:xfrm>
            <a:off x="14114805" y="8327452"/>
            <a:ext cx="4846284" cy="4846284"/>
            <a:chOff x="0" y="0"/>
            <a:chExt cx="812800" cy="812800"/>
          </a:xfrm>
        </p:grpSpPr>
        <p:sp>
          <p:nvSpPr>
            <p:cNvPr id="262" name="Google Shape;262;p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9"/>
          <p:cNvSpPr/>
          <p:nvPr/>
        </p:nvSpPr>
        <p:spPr>
          <a:xfrm>
            <a:off x="11242125" y="9120537"/>
            <a:ext cx="6247363" cy="764172"/>
          </a:xfrm>
          <a:custGeom>
            <a:avLst/>
            <a:gdLst/>
            <a:ahLst/>
            <a:cxnLst/>
            <a:rect l="l" t="t" r="r" b="b"/>
            <a:pathLst>
              <a:path w="6247363" h="764172" extrusionOk="0">
                <a:moveTo>
                  <a:pt x="0" y="0"/>
                </a:moveTo>
                <a:lnTo>
                  <a:pt x="6247363" y="0"/>
                </a:lnTo>
                <a:lnTo>
                  <a:pt x="6247363" y="764171"/>
                </a:lnTo>
                <a:lnTo>
                  <a:pt x="0" y="764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533400" y="666953"/>
            <a:ext cx="16230600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4231" y="2376750"/>
            <a:ext cx="9428937" cy="637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10"/>
          <p:cNvGrpSpPr/>
          <p:nvPr/>
        </p:nvGrpSpPr>
        <p:grpSpPr>
          <a:xfrm>
            <a:off x="11573188" y="-3814218"/>
            <a:ext cx="18655098" cy="18616823"/>
            <a:chOff x="0" y="0"/>
            <a:chExt cx="1493867" cy="1490802"/>
          </a:xfrm>
        </p:grpSpPr>
        <p:sp>
          <p:nvSpPr>
            <p:cNvPr id="272" name="Google Shape;272;p10"/>
            <p:cNvSpPr/>
            <p:nvPr/>
          </p:nvSpPr>
          <p:spPr>
            <a:xfrm>
              <a:off x="0" y="0"/>
              <a:ext cx="1493867" cy="1490802"/>
            </a:xfrm>
            <a:custGeom>
              <a:avLst/>
              <a:gdLst/>
              <a:ahLst/>
              <a:cxnLst/>
              <a:rect l="l" t="t" r="r" b="b"/>
              <a:pathLst>
                <a:path w="1493867" h="1490802" extrusionOk="0">
                  <a:moveTo>
                    <a:pt x="746934" y="0"/>
                  </a:moveTo>
                  <a:cubicBezTo>
                    <a:pt x="334414" y="0"/>
                    <a:pt x="0" y="333727"/>
                    <a:pt x="0" y="745401"/>
                  </a:cubicBezTo>
                  <a:cubicBezTo>
                    <a:pt x="0" y="1157075"/>
                    <a:pt x="334414" y="1490802"/>
                    <a:pt x="746934" y="1490802"/>
                  </a:cubicBezTo>
                  <a:cubicBezTo>
                    <a:pt x="1159454" y="1490802"/>
                    <a:pt x="1493867" y="1157075"/>
                    <a:pt x="1493867" y="745401"/>
                  </a:cubicBezTo>
                  <a:cubicBezTo>
                    <a:pt x="1493867" y="333727"/>
                    <a:pt x="1159454" y="0"/>
                    <a:pt x="746934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0"/>
            <p:cNvSpPr txBox="1"/>
            <p:nvPr/>
          </p:nvSpPr>
          <p:spPr>
            <a:xfrm>
              <a:off x="140050" y="101663"/>
              <a:ext cx="1213767" cy="12493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10"/>
          <p:cNvGrpSpPr/>
          <p:nvPr/>
        </p:nvGrpSpPr>
        <p:grpSpPr>
          <a:xfrm>
            <a:off x="14102326" y="6235093"/>
            <a:ext cx="5180173" cy="5180173"/>
            <a:chOff x="0" y="0"/>
            <a:chExt cx="812800" cy="812800"/>
          </a:xfrm>
        </p:grpSpPr>
        <p:sp>
          <p:nvSpPr>
            <p:cNvPr id="275" name="Google Shape;275;p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0"/>
          <p:cNvSpPr/>
          <p:nvPr/>
        </p:nvSpPr>
        <p:spPr>
          <a:xfrm>
            <a:off x="13160437" y="7931406"/>
            <a:ext cx="6677780" cy="816820"/>
          </a:xfrm>
          <a:custGeom>
            <a:avLst/>
            <a:gdLst/>
            <a:ahLst/>
            <a:cxnLst/>
            <a:rect l="l" t="t" r="r" b="b"/>
            <a:pathLst>
              <a:path w="6677780" h="816820" extrusionOk="0">
                <a:moveTo>
                  <a:pt x="0" y="0"/>
                </a:moveTo>
                <a:lnTo>
                  <a:pt x="6677780" y="0"/>
                </a:lnTo>
                <a:lnTo>
                  <a:pt x="6677780" y="816820"/>
                </a:lnTo>
                <a:lnTo>
                  <a:pt x="0" y="8168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 txBox="1"/>
          <p:nvPr/>
        </p:nvSpPr>
        <p:spPr>
          <a:xfrm>
            <a:off x="1028700" y="1095375"/>
            <a:ext cx="11391900" cy="115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TECNOLOGÍAS USADAS</a:t>
            </a:r>
            <a:endParaRPr/>
          </a:p>
        </p:txBody>
      </p:sp>
      <p:pic>
        <p:nvPicPr>
          <p:cNvPr id="279" name="Google Shape;27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885" y="3003100"/>
            <a:ext cx="2514600" cy="225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48056" y="2419881"/>
            <a:ext cx="3105583" cy="254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827" y="6537046"/>
            <a:ext cx="1674489" cy="1320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1673" y="5050531"/>
            <a:ext cx="3277057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99185" y="8628287"/>
            <a:ext cx="5341122" cy="1578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40420" y="5569876"/>
            <a:ext cx="3724795" cy="225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29970" y="8674360"/>
            <a:ext cx="3000397" cy="148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55147" y="6698746"/>
            <a:ext cx="3162323" cy="147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028182-7B71-03C3-9647-1108979F93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5174" y="3080694"/>
            <a:ext cx="4010054" cy="14287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11"/>
          <p:cNvGrpSpPr/>
          <p:nvPr/>
        </p:nvGrpSpPr>
        <p:grpSpPr>
          <a:xfrm>
            <a:off x="-2174544" y="7279117"/>
            <a:ext cx="4273478" cy="4273478"/>
            <a:chOff x="0" y="0"/>
            <a:chExt cx="812800" cy="812800"/>
          </a:xfrm>
        </p:grpSpPr>
        <p:sp>
          <p:nvSpPr>
            <p:cNvPr id="293" name="Google Shape;293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11"/>
          <p:cNvGrpSpPr/>
          <p:nvPr/>
        </p:nvGrpSpPr>
        <p:grpSpPr>
          <a:xfrm>
            <a:off x="1028700" y="9002083"/>
            <a:ext cx="1782326" cy="1782326"/>
            <a:chOff x="0" y="0"/>
            <a:chExt cx="812800" cy="812800"/>
          </a:xfrm>
        </p:grpSpPr>
        <p:sp>
          <p:nvSpPr>
            <p:cNvPr id="296" name="Google Shape;296;p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1"/>
          <p:cNvSpPr/>
          <p:nvPr/>
        </p:nvSpPr>
        <p:spPr>
          <a:xfrm rot="10800000" flipH="1">
            <a:off x="8157607" y="1791746"/>
            <a:ext cx="7566696" cy="925552"/>
          </a:xfrm>
          <a:custGeom>
            <a:avLst/>
            <a:gdLst/>
            <a:ahLst/>
            <a:cxnLst/>
            <a:rect l="l" t="t" r="r" b="b"/>
            <a:pathLst>
              <a:path w="7566696" h="925552" extrusionOk="0">
                <a:moveTo>
                  <a:pt x="0" y="925552"/>
                </a:moveTo>
                <a:lnTo>
                  <a:pt x="7566696" y="925552"/>
                </a:lnTo>
                <a:lnTo>
                  <a:pt x="7566696" y="0"/>
                </a:lnTo>
                <a:lnTo>
                  <a:pt x="0" y="0"/>
                </a:lnTo>
                <a:lnTo>
                  <a:pt x="0" y="925552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933165" y="0"/>
            <a:ext cx="16230600" cy="16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1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 dirty="0"/>
          </a:p>
        </p:txBody>
      </p:sp>
      <p:pic>
        <p:nvPicPr>
          <p:cNvPr id="2" name="Video Project (2)">
            <a:hlinkClick r:id="" action="ppaction://media"/>
            <a:extLst>
              <a:ext uri="{FF2B5EF4-FFF2-40B4-BE49-F238E27FC236}">
                <a16:creationId xmlns:a16="http://schemas.microsoft.com/office/drawing/2014/main" id="{134AF649-4C1A-CCFD-835A-607BC1A8DF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43250" y="2571749"/>
            <a:ext cx="13821512" cy="5923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/>
          <p:nvPr/>
        </p:nvSpPr>
        <p:spPr>
          <a:xfrm rot="10800000">
            <a:off x="2286000" y="1638300"/>
            <a:ext cx="7156454" cy="875371"/>
          </a:xfrm>
          <a:custGeom>
            <a:avLst/>
            <a:gdLst/>
            <a:ahLst/>
            <a:cxnLst/>
            <a:rect l="l" t="t" r="r" b="b"/>
            <a:pathLst>
              <a:path w="7156454" h="875371" extrusionOk="0">
                <a:moveTo>
                  <a:pt x="7156454" y="875371"/>
                </a:moveTo>
                <a:lnTo>
                  <a:pt x="0" y="875371"/>
                </a:lnTo>
                <a:lnTo>
                  <a:pt x="0" y="0"/>
                </a:lnTo>
                <a:lnTo>
                  <a:pt x="7156454" y="0"/>
                </a:lnTo>
                <a:lnTo>
                  <a:pt x="7156454" y="87537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2"/>
          <p:cNvSpPr txBox="1"/>
          <p:nvPr/>
        </p:nvSpPr>
        <p:spPr>
          <a:xfrm>
            <a:off x="1049201" y="460433"/>
            <a:ext cx="16230600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 OBTENIDOS </a:t>
            </a:r>
            <a:endParaRPr dirty="0"/>
          </a:p>
        </p:txBody>
      </p:sp>
      <p:pic>
        <p:nvPicPr>
          <p:cNvPr id="307" name="Google Shape;307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15185" y="2728749"/>
            <a:ext cx="7764616" cy="388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2"/>
          <p:cNvPicPr preferRelativeResize="0"/>
          <p:nvPr/>
        </p:nvPicPr>
        <p:blipFill rotWithShape="1">
          <a:blip r:embed="rId5">
            <a:alphaModFix/>
          </a:blip>
          <a:srcRect l="2189" t="-32907" r="-2188" b="32906"/>
          <a:stretch/>
        </p:blipFill>
        <p:spPr>
          <a:xfrm>
            <a:off x="10210800" y="5524500"/>
            <a:ext cx="6124620" cy="34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9685" y="7258331"/>
            <a:ext cx="6553248" cy="203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59685" y="2787120"/>
            <a:ext cx="7495533" cy="3833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9687499" y="-5633684"/>
            <a:ext cx="10150074" cy="10150074"/>
            <a:chOff x="0" y="0"/>
            <a:chExt cx="812800" cy="812800"/>
          </a:xfrm>
        </p:grpSpPr>
        <p:sp>
          <p:nvSpPr>
            <p:cNvPr id="317" name="Google Shape;317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3"/>
          <p:cNvGrpSpPr/>
          <p:nvPr/>
        </p:nvGrpSpPr>
        <p:grpSpPr>
          <a:xfrm>
            <a:off x="15183804" y="-40956"/>
            <a:ext cx="5674640" cy="5674640"/>
            <a:chOff x="0" y="0"/>
            <a:chExt cx="812800" cy="812800"/>
          </a:xfrm>
        </p:grpSpPr>
        <p:sp>
          <p:nvSpPr>
            <p:cNvPr id="320" name="Google Shape;320;p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13"/>
          <p:cNvSpPr/>
          <p:nvPr/>
        </p:nvSpPr>
        <p:spPr>
          <a:xfrm>
            <a:off x="12522373" y="1127989"/>
            <a:ext cx="7315200" cy="894789"/>
          </a:xfrm>
          <a:custGeom>
            <a:avLst/>
            <a:gdLst/>
            <a:ahLst/>
            <a:cxnLst/>
            <a:rect l="l" t="t" r="r" b="b"/>
            <a:pathLst>
              <a:path w="7315200" h="894789" extrusionOk="0">
                <a:moveTo>
                  <a:pt x="0" y="0"/>
                </a:moveTo>
                <a:lnTo>
                  <a:pt x="7315200" y="0"/>
                </a:lnTo>
                <a:lnTo>
                  <a:pt x="7315200" y="894789"/>
                </a:lnTo>
                <a:lnTo>
                  <a:pt x="0" y="8947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3"/>
          <p:cNvSpPr txBox="1"/>
          <p:nvPr/>
        </p:nvSpPr>
        <p:spPr>
          <a:xfrm>
            <a:off x="10686124" y="5419336"/>
            <a:ext cx="6036780" cy="2092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Integración</a:t>
            </a: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PostgresSQL</a:t>
            </a: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Documentación</a:t>
            </a: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desactualizada</a:t>
            </a: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</a:pPr>
            <a:r>
              <a:rPr lang="en-US" sz="2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Ajustes</a:t>
            </a: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 </a:t>
            </a:r>
            <a:r>
              <a:rPr lang="en-US" sz="2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2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base de </a:t>
            </a:r>
            <a:r>
              <a:rPr lang="en-US" sz="2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datos</a:t>
            </a:r>
            <a:endParaRPr dirty="0"/>
          </a:p>
          <a:p>
            <a:pPr marL="285750" marR="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15;p13"/>
          <p:cNvSpPr txBox="1"/>
          <p:nvPr/>
        </p:nvSpPr>
        <p:spPr>
          <a:xfrm>
            <a:off x="1065296" y="850236"/>
            <a:ext cx="9307773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OBSTÁCULOS </a:t>
            </a:r>
            <a:endParaRPr dirty="0"/>
          </a:p>
          <a:p>
            <a:pPr marL="0" marR="0" lvl="0" indent="0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5;p13">
            <a:extLst>
              <a:ext uri="{FF2B5EF4-FFF2-40B4-BE49-F238E27FC236}">
                <a16:creationId xmlns:a16="http://schemas.microsoft.com/office/drawing/2014/main" id="{73C3D192-CC76-A8BD-D7F7-2026A682AFBB}"/>
              </a:ext>
            </a:extLst>
          </p:cNvPr>
          <p:cNvSpPr txBox="1"/>
          <p:nvPr/>
        </p:nvSpPr>
        <p:spPr>
          <a:xfrm>
            <a:off x="7415131" y="850236"/>
            <a:ext cx="9307773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PRESENTADOS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B4F68-2054-B6DF-BBA1-0A6100CA1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8" y="3295661"/>
            <a:ext cx="8954750" cy="52871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4"/>
          <p:cNvGrpSpPr/>
          <p:nvPr/>
        </p:nvGrpSpPr>
        <p:grpSpPr>
          <a:xfrm>
            <a:off x="-2174544" y="7279117"/>
            <a:ext cx="4273478" cy="4273478"/>
            <a:chOff x="0" y="0"/>
            <a:chExt cx="812800" cy="812800"/>
          </a:xfrm>
        </p:grpSpPr>
        <p:sp>
          <p:nvSpPr>
            <p:cNvPr id="329" name="Google Shape;329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1" name="Google Shape;331;p14"/>
          <p:cNvGrpSpPr/>
          <p:nvPr/>
        </p:nvGrpSpPr>
        <p:grpSpPr>
          <a:xfrm>
            <a:off x="1028700" y="9002083"/>
            <a:ext cx="1782326" cy="1782326"/>
            <a:chOff x="0" y="0"/>
            <a:chExt cx="812800" cy="812800"/>
          </a:xfrm>
        </p:grpSpPr>
        <p:sp>
          <p:nvSpPr>
            <p:cNvPr id="332" name="Google Shape;332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4" name="Google Shape;334;p14"/>
          <p:cNvSpPr/>
          <p:nvPr/>
        </p:nvSpPr>
        <p:spPr>
          <a:xfrm rot="10800000" flipH="1">
            <a:off x="7483077" y="1914589"/>
            <a:ext cx="7566696" cy="925552"/>
          </a:xfrm>
          <a:custGeom>
            <a:avLst/>
            <a:gdLst/>
            <a:ahLst/>
            <a:cxnLst/>
            <a:rect l="l" t="t" r="r" b="b"/>
            <a:pathLst>
              <a:path w="7566696" h="925552" extrusionOk="0">
                <a:moveTo>
                  <a:pt x="0" y="925552"/>
                </a:moveTo>
                <a:lnTo>
                  <a:pt x="7566696" y="925552"/>
                </a:lnTo>
                <a:lnTo>
                  <a:pt x="7566696" y="0"/>
                </a:lnTo>
                <a:lnTo>
                  <a:pt x="0" y="0"/>
                </a:lnTo>
                <a:lnTo>
                  <a:pt x="0" y="92555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837632" y="313436"/>
            <a:ext cx="16230600" cy="187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PROYECCIONES</a:t>
            </a:r>
            <a:r>
              <a:rPr lang="en-US" sz="10999" dirty="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endParaRPr dirty="0"/>
          </a:p>
        </p:txBody>
      </p:sp>
      <p:sp>
        <p:nvSpPr>
          <p:cNvPr id="336" name="Google Shape;336;p14"/>
          <p:cNvSpPr txBox="1"/>
          <p:nvPr/>
        </p:nvSpPr>
        <p:spPr>
          <a:xfrm>
            <a:off x="1456110" y="3166518"/>
            <a:ext cx="7292105" cy="422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</a:t>
            </a: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móvil</a:t>
            </a:r>
            <a:r>
              <a:rPr lang="en-US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nativa</a:t>
            </a:r>
            <a:endParaRPr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</a:t>
            </a:r>
            <a:r>
              <a:rPr lang="en-US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lang="en-US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API REST </a:t>
            </a: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pública</a:t>
            </a:r>
            <a:endParaRPr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Integrar</a:t>
            </a:r>
            <a:r>
              <a:rPr lang="en-US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membresias</a:t>
            </a:r>
            <a:r>
              <a:rPr lang="en-US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planificaciones</a:t>
            </a:r>
            <a:r>
              <a:rPr lang="en-US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mensuales</a:t>
            </a:r>
            <a:endParaRPr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568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Habilitar</a:t>
            </a:r>
            <a:r>
              <a:rPr lang="en-US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marketplace de </a:t>
            </a: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servicios</a:t>
            </a:r>
            <a:r>
              <a:rPr lang="en-US" sz="25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deportivos</a:t>
            </a:r>
            <a:endParaRPr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7940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E6ABEE-A2EB-AFD3-2DB0-C895FC5D0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871" y="3166518"/>
            <a:ext cx="7492668" cy="44168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15"/>
          <p:cNvGrpSpPr/>
          <p:nvPr/>
        </p:nvGrpSpPr>
        <p:grpSpPr>
          <a:xfrm>
            <a:off x="-4429622" y="750809"/>
            <a:ext cx="8785383" cy="8785383"/>
            <a:chOff x="0" y="0"/>
            <a:chExt cx="812800" cy="812800"/>
          </a:xfrm>
        </p:grpSpPr>
        <p:sp>
          <p:nvSpPr>
            <p:cNvPr id="342" name="Google Shape;342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15"/>
          <p:cNvGrpSpPr/>
          <p:nvPr/>
        </p:nvGrpSpPr>
        <p:grpSpPr>
          <a:xfrm>
            <a:off x="836364" y="1299502"/>
            <a:ext cx="4567423" cy="4567423"/>
            <a:chOff x="0" y="0"/>
            <a:chExt cx="812800" cy="812800"/>
          </a:xfrm>
        </p:grpSpPr>
        <p:sp>
          <p:nvSpPr>
            <p:cNvPr id="345" name="Google Shape;345;p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7" name="Google Shape;347;p15"/>
          <p:cNvSpPr/>
          <p:nvPr/>
        </p:nvSpPr>
        <p:spPr>
          <a:xfrm>
            <a:off x="8285956" y="5143500"/>
            <a:ext cx="7156454" cy="875371"/>
          </a:xfrm>
          <a:custGeom>
            <a:avLst/>
            <a:gdLst/>
            <a:ahLst/>
            <a:cxnLst/>
            <a:rect l="l" t="t" r="r" b="b"/>
            <a:pathLst>
              <a:path w="7156454" h="875371" extrusionOk="0">
                <a:moveTo>
                  <a:pt x="0" y="0"/>
                </a:moveTo>
                <a:lnTo>
                  <a:pt x="7156454" y="0"/>
                </a:lnTo>
                <a:lnTo>
                  <a:pt x="7156454" y="875371"/>
                </a:lnTo>
                <a:lnTo>
                  <a:pt x="0" y="8753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5"/>
          <p:cNvSpPr txBox="1"/>
          <p:nvPr/>
        </p:nvSpPr>
        <p:spPr>
          <a:xfrm>
            <a:off x="7425256" y="3700797"/>
            <a:ext cx="11621717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PREGUNTAS</a:t>
            </a:r>
            <a:endParaRPr dirty="0"/>
          </a:p>
        </p:txBody>
      </p:sp>
      <p:sp>
        <p:nvSpPr>
          <p:cNvPr id="2" name="Google Shape;334;p14">
            <a:extLst>
              <a:ext uri="{FF2B5EF4-FFF2-40B4-BE49-F238E27FC236}">
                <a16:creationId xmlns:a16="http://schemas.microsoft.com/office/drawing/2014/main" id="{51A282D6-2162-AFAD-76C6-365F5D0EBA74}"/>
              </a:ext>
            </a:extLst>
          </p:cNvPr>
          <p:cNvSpPr/>
          <p:nvPr/>
        </p:nvSpPr>
        <p:spPr>
          <a:xfrm rot="10800000" flipH="1">
            <a:off x="7875714" y="5556095"/>
            <a:ext cx="7566696" cy="925552"/>
          </a:xfrm>
          <a:custGeom>
            <a:avLst/>
            <a:gdLst/>
            <a:ahLst/>
            <a:cxnLst/>
            <a:rect l="l" t="t" r="r" b="b"/>
            <a:pathLst>
              <a:path w="7566696" h="925552" extrusionOk="0">
                <a:moveTo>
                  <a:pt x="0" y="925552"/>
                </a:moveTo>
                <a:lnTo>
                  <a:pt x="7566696" y="925552"/>
                </a:lnTo>
                <a:lnTo>
                  <a:pt x="7566696" y="0"/>
                </a:lnTo>
                <a:lnTo>
                  <a:pt x="0" y="0"/>
                </a:lnTo>
                <a:lnTo>
                  <a:pt x="0" y="925552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"/>
          <p:cNvGrpSpPr/>
          <p:nvPr/>
        </p:nvGrpSpPr>
        <p:grpSpPr>
          <a:xfrm>
            <a:off x="1028700" y="3871178"/>
            <a:ext cx="3430013" cy="5463321"/>
            <a:chOff x="0" y="-38100"/>
            <a:chExt cx="935952" cy="1418276"/>
          </a:xfrm>
        </p:grpSpPr>
        <p:sp>
          <p:nvSpPr>
            <p:cNvPr id="100" name="Google Shape;100;p2"/>
            <p:cNvSpPr/>
            <p:nvPr/>
          </p:nvSpPr>
          <p:spPr>
            <a:xfrm>
              <a:off x="0" y="0"/>
              <a:ext cx="935952" cy="1380176"/>
            </a:xfrm>
            <a:custGeom>
              <a:avLst/>
              <a:gdLst/>
              <a:ahLst/>
              <a:cxnLst/>
              <a:rect l="l" t="t" r="r" b="b"/>
              <a:pathLst>
                <a:path w="935952" h="1380176" extrusionOk="0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2"/>
          <p:cNvSpPr txBox="1"/>
          <p:nvPr/>
        </p:nvSpPr>
        <p:spPr>
          <a:xfrm>
            <a:off x="1583430" y="5487125"/>
            <a:ext cx="2722569" cy="381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</a:t>
            </a:r>
            <a:r>
              <a:rPr lang="en-US" sz="23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 &amp; UX</a:t>
            </a:r>
            <a:endParaRPr dirty="0"/>
          </a:p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vistas,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experiencia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usuario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carrito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compras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componentes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responsivos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grpSp>
        <p:nvGrpSpPr>
          <p:cNvPr id="103" name="Google Shape;103;p2"/>
          <p:cNvGrpSpPr/>
          <p:nvPr/>
        </p:nvGrpSpPr>
        <p:grpSpPr>
          <a:xfrm>
            <a:off x="5140763" y="3871179"/>
            <a:ext cx="3430013" cy="5463320"/>
            <a:chOff x="0" y="-38100"/>
            <a:chExt cx="935952" cy="1418276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935952" cy="1380176"/>
            </a:xfrm>
            <a:custGeom>
              <a:avLst/>
              <a:gdLst/>
              <a:ahLst/>
              <a:cxnLst/>
              <a:rect l="l" t="t" r="r" b="b"/>
              <a:pathLst>
                <a:path w="935952" h="1380176" extrusionOk="0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5497400" y="4087217"/>
            <a:ext cx="3537774" cy="1186766"/>
            <a:chOff x="0" y="-47625"/>
            <a:chExt cx="965357" cy="323834"/>
          </a:xfrm>
        </p:grpSpPr>
        <p:sp>
          <p:nvSpPr>
            <p:cNvPr id="107" name="Google Shape;107;p2"/>
            <p:cNvSpPr/>
            <p:nvPr/>
          </p:nvSpPr>
          <p:spPr>
            <a:xfrm>
              <a:off x="0" y="0"/>
              <a:ext cx="965357" cy="276209"/>
            </a:xfrm>
            <a:custGeom>
              <a:avLst/>
              <a:gdLst/>
              <a:ahLst/>
              <a:cxnLst/>
              <a:rect l="l" t="t" r="r" b="b"/>
              <a:pathLst>
                <a:path w="965357" h="276209" extrusionOk="0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PRISCILA ESPINOZA</a:t>
              </a:r>
              <a:endParaRPr/>
            </a:p>
          </p:txBody>
        </p:sp>
      </p:grpSp>
      <p:grpSp>
        <p:nvGrpSpPr>
          <p:cNvPr id="109" name="Google Shape;109;p2"/>
          <p:cNvGrpSpPr/>
          <p:nvPr/>
        </p:nvGrpSpPr>
        <p:grpSpPr>
          <a:xfrm>
            <a:off x="9252826" y="3871179"/>
            <a:ext cx="3430013" cy="5463320"/>
            <a:chOff x="0" y="-38100"/>
            <a:chExt cx="935952" cy="1418276"/>
          </a:xfrm>
        </p:grpSpPr>
        <p:sp>
          <p:nvSpPr>
            <p:cNvPr id="110" name="Google Shape;110;p2"/>
            <p:cNvSpPr/>
            <p:nvPr/>
          </p:nvSpPr>
          <p:spPr>
            <a:xfrm>
              <a:off x="0" y="0"/>
              <a:ext cx="935952" cy="1380176"/>
            </a:xfrm>
            <a:custGeom>
              <a:avLst/>
              <a:gdLst/>
              <a:ahLst/>
              <a:cxnLst/>
              <a:rect l="l" t="t" r="r" b="b"/>
              <a:pathLst>
                <a:path w="935952" h="1380176" extrusionOk="0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9609463" y="4087217"/>
            <a:ext cx="3537774" cy="1186766"/>
            <a:chOff x="0" y="-47625"/>
            <a:chExt cx="965357" cy="323834"/>
          </a:xfrm>
        </p:grpSpPr>
        <p:sp>
          <p:nvSpPr>
            <p:cNvPr id="113" name="Google Shape;113;p2"/>
            <p:cNvSpPr/>
            <p:nvPr/>
          </p:nvSpPr>
          <p:spPr>
            <a:xfrm>
              <a:off x="0" y="0"/>
              <a:ext cx="965357" cy="276209"/>
            </a:xfrm>
            <a:custGeom>
              <a:avLst/>
              <a:gdLst/>
              <a:ahLst/>
              <a:cxnLst/>
              <a:rect l="l" t="t" r="r" b="b"/>
              <a:pathLst>
                <a:path w="965357" h="276209" extrusionOk="0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LUIS MONTES</a:t>
              </a:r>
              <a:endParaRPr/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13503874" y="3942365"/>
            <a:ext cx="3430013" cy="5392134"/>
            <a:chOff x="0" y="-38100"/>
            <a:chExt cx="935952" cy="1418276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935952" cy="1380176"/>
            </a:xfrm>
            <a:custGeom>
              <a:avLst/>
              <a:gdLst/>
              <a:ahLst/>
              <a:cxnLst/>
              <a:rect l="l" t="t" r="r" b="b"/>
              <a:pathLst>
                <a:path w="935952" h="1380176" extrusionOk="0">
                  <a:moveTo>
                    <a:pt x="45142" y="0"/>
                  </a:moveTo>
                  <a:lnTo>
                    <a:pt x="890809" y="0"/>
                  </a:lnTo>
                  <a:cubicBezTo>
                    <a:pt x="915741" y="0"/>
                    <a:pt x="935952" y="20211"/>
                    <a:pt x="935952" y="45142"/>
                  </a:cubicBezTo>
                  <a:lnTo>
                    <a:pt x="935952" y="1335034"/>
                  </a:lnTo>
                  <a:cubicBezTo>
                    <a:pt x="935952" y="1359966"/>
                    <a:pt x="915741" y="1380176"/>
                    <a:pt x="890809" y="1380176"/>
                  </a:cubicBezTo>
                  <a:lnTo>
                    <a:pt x="45142" y="1380176"/>
                  </a:lnTo>
                  <a:cubicBezTo>
                    <a:pt x="20211" y="1380176"/>
                    <a:pt x="0" y="1359966"/>
                    <a:pt x="0" y="1335034"/>
                  </a:cubicBezTo>
                  <a:lnTo>
                    <a:pt x="0" y="45142"/>
                  </a:lnTo>
                  <a:cubicBezTo>
                    <a:pt x="0" y="20211"/>
                    <a:pt x="20211" y="0"/>
                    <a:pt x="4514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0" y="-38100"/>
              <a:ext cx="935952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2"/>
          <p:cNvGrpSpPr/>
          <p:nvPr/>
        </p:nvGrpSpPr>
        <p:grpSpPr>
          <a:xfrm>
            <a:off x="13792200" y="4073686"/>
            <a:ext cx="3537774" cy="1186766"/>
            <a:chOff x="0" y="-47625"/>
            <a:chExt cx="965357" cy="323834"/>
          </a:xfrm>
        </p:grpSpPr>
        <p:sp>
          <p:nvSpPr>
            <p:cNvPr id="119" name="Google Shape;119;p2"/>
            <p:cNvSpPr/>
            <p:nvPr/>
          </p:nvSpPr>
          <p:spPr>
            <a:xfrm>
              <a:off x="0" y="0"/>
              <a:ext cx="965357" cy="276209"/>
            </a:xfrm>
            <a:custGeom>
              <a:avLst/>
              <a:gdLst/>
              <a:ahLst/>
              <a:cxnLst/>
              <a:rect l="l" t="t" r="r" b="b"/>
              <a:pathLst>
                <a:path w="965357" h="276209" extrusionOk="0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LUCAS CASTILLO</a:t>
              </a:r>
              <a:endParaRPr/>
            </a:p>
          </p:txBody>
        </p:sp>
      </p:grpSp>
      <p:sp>
        <p:nvSpPr>
          <p:cNvPr id="121" name="Google Shape;121;p2"/>
          <p:cNvSpPr txBox="1"/>
          <p:nvPr/>
        </p:nvSpPr>
        <p:spPr>
          <a:xfrm>
            <a:off x="1028700" y="2049604"/>
            <a:ext cx="16074446" cy="1064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1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INTEGRANTES DEL PROYECTO</a:t>
            </a:r>
            <a:endParaRPr dirty="0"/>
          </a:p>
        </p:txBody>
      </p:sp>
      <p:sp>
        <p:nvSpPr>
          <p:cNvPr id="122" name="Google Shape;122;p2"/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2"/>
          <p:cNvGrpSpPr/>
          <p:nvPr/>
        </p:nvGrpSpPr>
        <p:grpSpPr>
          <a:xfrm>
            <a:off x="1277576" y="4063360"/>
            <a:ext cx="3537774" cy="1186766"/>
            <a:chOff x="0" y="-47625"/>
            <a:chExt cx="965357" cy="323834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965357" cy="276209"/>
            </a:xfrm>
            <a:custGeom>
              <a:avLst/>
              <a:gdLst/>
              <a:ahLst/>
              <a:cxnLst/>
              <a:rect l="l" t="t" r="r" b="b"/>
              <a:pathLst>
                <a:path w="965357" h="276209" extrusionOk="0">
                  <a:moveTo>
                    <a:pt x="43767" y="0"/>
                  </a:moveTo>
                  <a:lnTo>
                    <a:pt x="921590" y="0"/>
                  </a:lnTo>
                  <a:cubicBezTo>
                    <a:pt x="933197" y="0"/>
                    <a:pt x="944330" y="4611"/>
                    <a:pt x="952538" y="12819"/>
                  </a:cubicBezTo>
                  <a:cubicBezTo>
                    <a:pt x="960746" y="21027"/>
                    <a:pt x="965357" y="32159"/>
                    <a:pt x="965357" y="43767"/>
                  </a:cubicBezTo>
                  <a:lnTo>
                    <a:pt x="965357" y="232442"/>
                  </a:lnTo>
                  <a:cubicBezTo>
                    <a:pt x="965357" y="244050"/>
                    <a:pt x="960746" y="255182"/>
                    <a:pt x="952538" y="263390"/>
                  </a:cubicBezTo>
                  <a:cubicBezTo>
                    <a:pt x="944330" y="271598"/>
                    <a:pt x="933197" y="276209"/>
                    <a:pt x="921590" y="276209"/>
                  </a:cubicBezTo>
                  <a:lnTo>
                    <a:pt x="43767" y="276209"/>
                  </a:lnTo>
                  <a:cubicBezTo>
                    <a:pt x="32159" y="276209"/>
                    <a:pt x="21027" y="271598"/>
                    <a:pt x="12819" y="263390"/>
                  </a:cubicBezTo>
                  <a:cubicBezTo>
                    <a:pt x="4611" y="255182"/>
                    <a:pt x="0" y="244050"/>
                    <a:pt x="0" y="232442"/>
                  </a:cubicBezTo>
                  <a:lnTo>
                    <a:pt x="0" y="43767"/>
                  </a:lnTo>
                  <a:cubicBezTo>
                    <a:pt x="0" y="32159"/>
                    <a:pt x="4611" y="21027"/>
                    <a:pt x="12819" y="12819"/>
                  </a:cubicBezTo>
                  <a:cubicBezTo>
                    <a:pt x="21027" y="4611"/>
                    <a:pt x="32159" y="0"/>
                    <a:pt x="43767" y="0"/>
                  </a:cubicBezTo>
                  <a:close/>
                </a:path>
              </a:pathLst>
            </a:custGeom>
            <a:solidFill>
              <a:srgbClr val="000000"/>
            </a:solidFill>
            <a:ln w="47625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0" y="-47625"/>
              <a:ext cx="965357" cy="323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9025" tIns="49025" rIns="49025" bIns="49025" anchor="ctr" anchorCtr="0">
              <a:noAutofit/>
            </a:bodyPr>
            <a:lstStyle/>
            <a:p>
              <a:pPr marL="0" marR="0" lvl="0" indent="0" algn="ctr" rtl="0">
                <a:lnSpc>
                  <a:spcPct val="1008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rgbClr val="E6C858"/>
                  </a:solidFill>
                  <a:latin typeface="Arial"/>
                  <a:ea typeface="Arial"/>
                  <a:cs typeface="Arial"/>
                  <a:sym typeface="Arial"/>
                </a:rPr>
                <a:t>CATALINA RIVEROS </a:t>
              </a:r>
              <a:endParaRPr dirty="0"/>
            </a:p>
          </p:txBody>
        </p:sp>
      </p:grpSp>
      <p:sp>
        <p:nvSpPr>
          <p:cNvPr id="126" name="Google Shape;126;p2"/>
          <p:cNvSpPr txBox="1"/>
          <p:nvPr/>
        </p:nvSpPr>
        <p:spPr>
          <a:xfrm>
            <a:off x="5530441" y="5535150"/>
            <a:ext cx="2722569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QA &amp; DevOps</a:t>
            </a:r>
            <a:endParaRPr dirty="0"/>
          </a:p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88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Estrategia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pruebas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automatización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E2E,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gestión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pipelines CI/CD y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monitoreo</a:t>
            </a:r>
            <a:r>
              <a:rPr lang="en-US"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9606547" y="5535150"/>
            <a:ext cx="2722569" cy="342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Backend &amp; Datos</a:t>
            </a:r>
            <a:endParaRPr dirty="0"/>
          </a:p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Modelos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API REST,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lógica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reservas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pagos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analítica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3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ocupación</a:t>
            </a:r>
            <a:r>
              <a:rPr lang="en-US" sz="23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13857595" y="5524482"/>
            <a:ext cx="2722569" cy="381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Rol: Lider Técnico</a:t>
            </a:r>
            <a:endParaRPr/>
          </a:p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92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Cargo: Coordinación del equipo, arquitectura, despliegue en ambientes QA/Prod y seguridad.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/>
          <p:nvPr/>
        </p:nvSpPr>
        <p:spPr>
          <a:xfrm rot="10800000">
            <a:off x="1983605" y="2770396"/>
            <a:ext cx="7156454" cy="875371"/>
          </a:xfrm>
          <a:custGeom>
            <a:avLst/>
            <a:gdLst/>
            <a:ahLst/>
            <a:cxnLst/>
            <a:rect l="l" t="t" r="r" b="b"/>
            <a:pathLst>
              <a:path w="7156454" h="875371" extrusionOk="0">
                <a:moveTo>
                  <a:pt x="7156454" y="875371"/>
                </a:moveTo>
                <a:lnTo>
                  <a:pt x="0" y="875371"/>
                </a:lnTo>
                <a:lnTo>
                  <a:pt x="0" y="0"/>
                </a:lnTo>
                <a:lnTo>
                  <a:pt x="7156454" y="0"/>
                </a:lnTo>
                <a:lnTo>
                  <a:pt x="7156454" y="87537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1028709" y="1790868"/>
            <a:ext cx="162306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DESCRIPCIÓN DEL PROYECTO</a:t>
            </a:r>
            <a:endParaRPr/>
          </a:p>
        </p:txBody>
      </p:sp>
      <p:grpSp>
        <p:nvGrpSpPr>
          <p:cNvPr id="135" name="Google Shape;135;p3"/>
          <p:cNvGrpSpPr/>
          <p:nvPr/>
        </p:nvGrpSpPr>
        <p:grpSpPr>
          <a:xfrm>
            <a:off x="1028700" y="5163998"/>
            <a:ext cx="4893223" cy="4593599"/>
            <a:chOff x="0" y="-38100"/>
            <a:chExt cx="1288750" cy="1209837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288750" cy="1171737"/>
            </a:xfrm>
            <a:custGeom>
              <a:avLst/>
              <a:gdLst/>
              <a:ahLst/>
              <a:cxnLst/>
              <a:rect l="l" t="t" r="r" b="b"/>
              <a:pathLst>
                <a:path w="1288750" h="1171737" extrusionOk="0">
                  <a:moveTo>
                    <a:pt x="31643" y="0"/>
                  </a:moveTo>
                  <a:lnTo>
                    <a:pt x="1257107" y="0"/>
                  </a:lnTo>
                  <a:cubicBezTo>
                    <a:pt x="1274583" y="0"/>
                    <a:pt x="1288750" y="14167"/>
                    <a:pt x="1288750" y="31643"/>
                  </a:cubicBezTo>
                  <a:lnTo>
                    <a:pt x="1288750" y="1140093"/>
                  </a:lnTo>
                  <a:cubicBezTo>
                    <a:pt x="1288750" y="1148486"/>
                    <a:pt x="1285416" y="1156534"/>
                    <a:pt x="1279482" y="1162469"/>
                  </a:cubicBezTo>
                  <a:cubicBezTo>
                    <a:pt x="1273548" y="1168403"/>
                    <a:pt x="1265499" y="1171737"/>
                    <a:pt x="1257107" y="1171737"/>
                  </a:cubicBezTo>
                  <a:lnTo>
                    <a:pt x="31643" y="1171737"/>
                  </a:lnTo>
                  <a:cubicBezTo>
                    <a:pt x="23251" y="1171737"/>
                    <a:pt x="15202" y="1168403"/>
                    <a:pt x="9268" y="1162469"/>
                  </a:cubicBezTo>
                  <a:cubicBezTo>
                    <a:pt x="3334" y="1156534"/>
                    <a:pt x="0" y="1148486"/>
                    <a:pt x="0" y="1140093"/>
                  </a:cubicBezTo>
                  <a:lnTo>
                    <a:pt x="0" y="31643"/>
                  </a:lnTo>
                  <a:cubicBezTo>
                    <a:pt x="0" y="23251"/>
                    <a:pt x="3334" y="15202"/>
                    <a:pt x="9268" y="9268"/>
                  </a:cubicBezTo>
                  <a:cubicBezTo>
                    <a:pt x="15202" y="3334"/>
                    <a:pt x="23251" y="0"/>
                    <a:pt x="3164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3"/>
            <p:cNvSpPr txBox="1"/>
            <p:nvPr/>
          </p:nvSpPr>
          <p:spPr>
            <a:xfrm>
              <a:off x="0" y="-38100"/>
              <a:ext cx="1288750" cy="120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3200" tIns="203200" rIns="203200" bIns="203200" anchor="ctr" anchorCtr="0">
              <a:noAutofit/>
            </a:bodyPr>
            <a:lstStyle/>
            <a:p>
              <a:pPr marL="0" marR="0" lvl="0" indent="0" algn="l" rtl="0">
                <a:lnSpc>
                  <a:spcPct val="1339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Actualmente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los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registros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arriendo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se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realizan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 forma manual, lo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que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genera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duplicidad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reservas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mala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géstion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y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frecuentes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perdidas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de </a:t>
              </a:r>
              <a:r>
                <a:rPr lang="en-US" sz="23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información</a:t>
              </a:r>
              <a:r>
                <a:rPr lang="en-US" sz="23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 dirty="0"/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1028700" y="3925483"/>
            <a:ext cx="4893223" cy="1193393"/>
            <a:chOff x="0" y="-38100"/>
            <a:chExt cx="1288750" cy="314309"/>
          </a:xfrm>
        </p:grpSpPr>
        <p:sp>
          <p:nvSpPr>
            <p:cNvPr id="139" name="Google Shape;139;p3"/>
            <p:cNvSpPr/>
            <p:nvPr/>
          </p:nvSpPr>
          <p:spPr>
            <a:xfrm>
              <a:off x="0" y="0"/>
              <a:ext cx="1288750" cy="276209"/>
            </a:xfrm>
            <a:custGeom>
              <a:avLst/>
              <a:gdLst/>
              <a:ahLst/>
              <a:cxnLst/>
              <a:rect l="l" t="t" r="r" b="b"/>
              <a:pathLst>
                <a:path w="1288750" h="276209" extrusionOk="0">
                  <a:moveTo>
                    <a:pt x="31643" y="0"/>
                  </a:moveTo>
                  <a:lnTo>
                    <a:pt x="1257107" y="0"/>
                  </a:lnTo>
                  <a:cubicBezTo>
                    <a:pt x="1274583" y="0"/>
                    <a:pt x="1288750" y="14167"/>
                    <a:pt x="1288750" y="31643"/>
                  </a:cubicBezTo>
                  <a:lnTo>
                    <a:pt x="1288750" y="244566"/>
                  </a:lnTo>
                  <a:cubicBezTo>
                    <a:pt x="1288750" y="252958"/>
                    <a:pt x="1285416" y="261007"/>
                    <a:pt x="1279482" y="266941"/>
                  </a:cubicBezTo>
                  <a:cubicBezTo>
                    <a:pt x="1273548" y="272875"/>
                    <a:pt x="1265499" y="276209"/>
                    <a:pt x="1257107" y="276209"/>
                  </a:cubicBezTo>
                  <a:lnTo>
                    <a:pt x="31643" y="276209"/>
                  </a:lnTo>
                  <a:cubicBezTo>
                    <a:pt x="23251" y="276209"/>
                    <a:pt x="15202" y="272875"/>
                    <a:pt x="9268" y="266941"/>
                  </a:cubicBezTo>
                  <a:cubicBezTo>
                    <a:pt x="3334" y="261007"/>
                    <a:pt x="0" y="252958"/>
                    <a:pt x="0" y="244566"/>
                  </a:cubicBezTo>
                  <a:lnTo>
                    <a:pt x="0" y="31643"/>
                  </a:lnTo>
                  <a:cubicBezTo>
                    <a:pt x="0" y="23251"/>
                    <a:pt x="3334" y="15202"/>
                    <a:pt x="9268" y="9268"/>
                  </a:cubicBezTo>
                  <a:cubicBezTo>
                    <a:pt x="15202" y="3334"/>
                    <a:pt x="23251" y="0"/>
                    <a:pt x="316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0" y="-38100"/>
              <a:ext cx="1288750" cy="314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rgbClr val="FFDE59"/>
                  </a:solidFill>
                  <a:latin typeface="Arial"/>
                  <a:ea typeface="Arial"/>
                  <a:cs typeface="Arial"/>
                  <a:sym typeface="Arial"/>
                </a:rPr>
                <a:t>SITUACIÓN ACTUAL</a:t>
              </a:r>
              <a:endParaRPr dirty="0"/>
            </a:p>
          </p:txBody>
        </p:sp>
      </p:grpSp>
      <p:grpSp>
        <p:nvGrpSpPr>
          <p:cNvPr id="141" name="Google Shape;141;p3"/>
          <p:cNvGrpSpPr/>
          <p:nvPr/>
        </p:nvGrpSpPr>
        <p:grpSpPr>
          <a:xfrm>
            <a:off x="11270590" y="3879983"/>
            <a:ext cx="4893223" cy="1238894"/>
            <a:chOff x="0" y="-38100"/>
            <a:chExt cx="1288750" cy="326293"/>
          </a:xfrm>
        </p:grpSpPr>
        <p:sp>
          <p:nvSpPr>
            <p:cNvPr id="142" name="Google Shape;142;p3"/>
            <p:cNvSpPr/>
            <p:nvPr/>
          </p:nvSpPr>
          <p:spPr>
            <a:xfrm>
              <a:off x="0" y="0"/>
              <a:ext cx="1288750" cy="288193"/>
            </a:xfrm>
            <a:custGeom>
              <a:avLst/>
              <a:gdLst/>
              <a:ahLst/>
              <a:cxnLst/>
              <a:rect l="l" t="t" r="r" b="b"/>
              <a:pathLst>
                <a:path w="1288750" h="288193" extrusionOk="0">
                  <a:moveTo>
                    <a:pt x="31643" y="0"/>
                  </a:moveTo>
                  <a:lnTo>
                    <a:pt x="1257107" y="0"/>
                  </a:lnTo>
                  <a:cubicBezTo>
                    <a:pt x="1274583" y="0"/>
                    <a:pt x="1288750" y="14167"/>
                    <a:pt x="1288750" y="31643"/>
                  </a:cubicBezTo>
                  <a:lnTo>
                    <a:pt x="1288750" y="256550"/>
                  </a:lnTo>
                  <a:cubicBezTo>
                    <a:pt x="1288750" y="264942"/>
                    <a:pt x="1285416" y="272991"/>
                    <a:pt x="1279482" y="278925"/>
                  </a:cubicBezTo>
                  <a:cubicBezTo>
                    <a:pt x="1273548" y="284859"/>
                    <a:pt x="1265499" y="288193"/>
                    <a:pt x="1257107" y="288193"/>
                  </a:cubicBezTo>
                  <a:lnTo>
                    <a:pt x="31643" y="288193"/>
                  </a:lnTo>
                  <a:cubicBezTo>
                    <a:pt x="23251" y="288193"/>
                    <a:pt x="15202" y="284859"/>
                    <a:pt x="9268" y="278925"/>
                  </a:cubicBezTo>
                  <a:cubicBezTo>
                    <a:pt x="3334" y="272991"/>
                    <a:pt x="0" y="264942"/>
                    <a:pt x="0" y="256550"/>
                  </a:cubicBezTo>
                  <a:lnTo>
                    <a:pt x="0" y="31643"/>
                  </a:lnTo>
                  <a:cubicBezTo>
                    <a:pt x="0" y="23251"/>
                    <a:pt x="3334" y="15202"/>
                    <a:pt x="9268" y="9268"/>
                  </a:cubicBezTo>
                  <a:cubicBezTo>
                    <a:pt x="15202" y="3334"/>
                    <a:pt x="23251" y="0"/>
                    <a:pt x="31643" y="0"/>
                  </a:cubicBezTo>
                  <a:close/>
                </a:path>
              </a:pathLst>
            </a:custGeom>
            <a:solidFill>
              <a:srgbClr val="FFDE59"/>
            </a:solidFill>
            <a:ln w="66675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0" y="-38100"/>
              <a:ext cx="1288750" cy="326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PROPUESTA DE SOLUCIÓN</a:t>
              </a:r>
              <a:endParaRPr dirty="0"/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11163447" y="5167127"/>
            <a:ext cx="5000366" cy="4590470"/>
            <a:chOff x="0" y="-38100"/>
            <a:chExt cx="1346079" cy="1235737"/>
          </a:xfrm>
        </p:grpSpPr>
        <p:sp>
          <p:nvSpPr>
            <p:cNvPr id="145" name="Google Shape;145;p3"/>
            <p:cNvSpPr/>
            <p:nvPr/>
          </p:nvSpPr>
          <p:spPr>
            <a:xfrm>
              <a:off x="0" y="0"/>
              <a:ext cx="1346079" cy="1197637"/>
            </a:xfrm>
            <a:custGeom>
              <a:avLst/>
              <a:gdLst/>
              <a:ahLst/>
              <a:cxnLst/>
              <a:rect l="l" t="t" r="r" b="b"/>
              <a:pathLst>
                <a:path w="1346079" h="1197637" extrusionOk="0">
                  <a:moveTo>
                    <a:pt x="30965" y="0"/>
                  </a:moveTo>
                  <a:lnTo>
                    <a:pt x="1315114" y="0"/>
                  </a:lnTo>
                  <a:cubicBezTo>
                    <a:pt x="1332216" y="0"/>
                    <a:pt x="1346079" y="13864"/>
                    <a:pt x="1346079" y="30965"/>
                  </a:cubicBezTo>
                  <a:lnTo>
                    <a:pt x="1346079" y="1166671"/>
                  </a:lnTo>
                  <a:cubicBezTo>
                    <a:pt x="1346079" y="1174884"/>
                    <a:pt x="1342817" y="1182760"/>
                    <a:pt x="1337010" y="1188567"/>
                  </a:cubicBezTo>
                  <a:cubicBezTo>
                    <a:pt x="1331203" y="1194374"/>
                    <a:pt x="1323326" y="1197637"/>
                    <a:pt x="1315114" y="1197637"/>
                  </a:cubicBezTo>
                  <a:lnTo>
                    <a:pt x="30965" y="1197637"/>
                  </a:lnTo>
                  <a:cubicBezTo>
                    <a:pt x="22753" y="1197637"/>
                    <a:pt x="14877" y="1194374"/>
                    <a:pt x="9070" y="1188567"/>
                  </a:cubicBezTo>
                  <a:cubicBezTo>
                    <a:pt x="3262" y="1182760"/>
                    <a:pt x="0" y="1174884"/>
                    <a:pt x="0" y="1166671"/>
                  </a:cubicBezTo>
                  <a:lnTo>
                    <a:pt x="0" y="30965"/>
                  </a:lnTo>
                  <a:cubicBezTo>
                    <a:pt x="0" y="22753"/>
                    <a:pt x="3262" y="14877"/>
                    <a:pt x="9070" y="9070"/>
                  </a:cubicBezTo>
                  <a:cubicBezTo>
                    <a:pt x="14877" y="3262"/>
                    <a:pt x="22753" y="0"/>
                    <a:pt x="309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 cmpd="sng">
              <a:solidFill>
                <a:srgbClr val="E6C858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0" y="-38100"/>
              <a:ext cx="1346079" cy="1235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39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Desarrollar una plataforma web que permita gestionar reservas pagos en línea, con control en tiempo real de la disponibilidad. Esto asegura un procesos más ordenados, evita errores y mejora la experiencia de los clients y administradores.</a:t>
              </a:r>
              <a:endParaRPr/>
            </a:p>
          </p:txBody>
        </p:sp>
      </p:grpSp>
      <p:sp>
        <p:nvSpPr>
          <p:cNvPr id="147" name="Google Shape;147;p3"/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" name="Google Shape;148;p3"/>
          <p:cNvGrpSpPr/>
          <p:nvPr/>
        </p:nvGrpSpPr>
        <p:grpSpPr>
          <a:xfrm>
            <a:off x="6901353" y="5373167"/>
            <a:ext cx="3086100" cy="3086100"/>
            <a:chOff x="0" y="0"/>
            <a:chExt cx="812800" cy="812800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4"/>
          <p:cNvGrpSpPr/>
          <p:nvPr/>
        </p:nvGrpSpPr>
        <p:grpSpPr>
          <a:xfrm>
            <a:off x="-925165" y="-1478395"/>
            <a:ext cx="4250037" cy="4250037"/>
            <a:chOff x="0" y="0"/>
            <a:chExt cx="812800" cy="812800"/>
          </a:xfrm>
        </p:grpSpPr>
        <p:sp>
          <p:nvSpPr>
            <p:cNvPr id="156" name="Google Shape;156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4"/>
          <p:cNvGrpSpPr/>
          <p:nvPr/>
        </p:nvGrpSpPr>
        <p:grpSpPr>
          <a:xfrm>
            <a:off x="1573848" y="-849745"/>
            <a:ext cx="2209547" cy="2209547"/>
            <a:chOff x="0" y="0"/>
            <a:chExt cx="812800" cy="812800"/>
          </a:xfrm>
        </p:grpSpPr>
        <p:sp>
          <p:nvSpPr>
            <p:cNvPr id="159" name="Google Shape;159;p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4"/>
          <p:cNvSpPr txBox="1"/>
          <p:nvPr/>
        </p:nvSpPr>
        <p:spPr>
          <a:xfrm>
            <a:off x="2571763" y="1028700"/>
            <a:ext cx="13144473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dirty="0"/>
          </a:p>
        </p:txBody>
      </p:sp>
      <p:grpSp>
        <p:nvGrpSpPr>
          <p:cNvPr id="162" name="Google Shape;162;p4"/>
          <p:cNvGrpSpPr/>
          <p:nvPr/>
        </p:nvGrpSpPr>
        <p:grpSpPr>
          <a:xfrm>
            <a:off x="942714" y="3134675"/>
            <a:ext cx="8624368" cy="5422472"/>
            <a:chOff x="0" y="-38100"/>
            <a:chExt cx="1743975" cy="1662867"/>
          </a:xfrm>
        </p:grpSpPr>
        <p:sp>
          <p:nvSpPr>
            <p:cNvPr id="163" name="Google Shape;163;p4"/>
            <p:cNvSpPr/>
            <p:nvPr/>
          </p:nvSpPr>
          <p:spPr>
            <a:xfrm>
              <a:off x="0" y="0"/>
              <a:ext cx="1743975" cy="1624767"/>
            </a:xfrm>
            <a:custGeom>
              <a:avLst/>
              <a:gdLst/>
              <a:ahLst/>
              <a:cxnLst/>
              <a:rect l="l" t="t" r="r" b="b"/>
              <a:pathLst>
                <a:path w="1743975" h="1624767" extrusionOk="0">
                  <a:moveTo>
                    <a:pt x="23384" y="0"/>
                  </a:moveTo>
                  <a:lnTo>
                    <a:pt x="1720591" y="0"/>
                  </a:lnTo>
                  <a:cubicBezTo>
                    <a:pt x="1726793" y="0"/>
                    <a:pt x="1732741" y="2464"/>
                    <a:pt x="1737126" y="6849"/>
                  </a:cubicBezTo>
                  <a:cubicBezTo>
                    <a:pt x="1741511" y="11234"/>
                    <a:pt x="1743975" y="17182"/>
                    <a:pt x="1743975" y="23384"/>
                  </a:cubicBezTo>
                  <a:lnTo>
                    <a:pt x="1743975" y="1601384"/>
                  </a:lnTo>
                  <a:cubicBezTo>
                    <a:pt x="1743975" y="1614298"/>
                    <a:pt x="1733506" y="1624767"/>
                    <a:pt x="1720591" y="1624767"/>
                  </a:cubicBezTo>
                  <a:lnTo>
                    <a:pt x="23384" y="1624767"/>
                  </a:lnTo>
                  <a:cubicBezTo>
                    <a:pt x="17182" y="1624767"/>
                    <a:pt x="11234" y="1622304"/>
                    <a:pt x="6849" y="1617918"/>
                  </a:cubicBezTo>
                  <a:cubicBezTo>
                    <a:pt x="2464" y="1613533"/>
                    <a:pt x="0" y="1607585"/>
                    <a:pt x="0" y="1601384"/>
                  </a:cubicBezTo>
                  <a:lnTo>
                    <a:pt x="0" y="23384"/>
                  </a:lnTo>
                  <a:cubicBezTo>
                    <a:pt x="0" y="17182"/>
                    <a:pt x="2464" y="11234"/>
                    <a:pt x="6849" y="6849"/>
                  </a:cubicBezTo>
                  <a:cubicBezTo>
                    <a:pt x="11234" y="2464"/>
                    <a:pt x="17182" y="0"/>
                    <a:pt x="233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4"/>
            <p:cNvSpPr txBox="1"/>
            <p:nvPr/>
          </p:nvSpPr>
          <p:spPr>
            <a:xfrm>
              <a:off x="0" y="-38100"/>
              <a:ext cx="1743975" cy="1662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4"/>
          <p:cNvGrpSpPr/>
          <p:nvPr/>
        </p:nvGrpSpPr>
        <p:grpSpPr>
          <a:xfrm>
            <a:off x="2300972" y="3659978"/>
            <a:ext cx="5234799" cy="1139556"/>
            <a:chOff x="0" y="-38100"/>
            <a:chExt cx="1378713" cy="300130"/>
          </a:xfrm>
        </p:grpSpPr>
        <p:sp>
          <p:nvSpPr>
            <p:cNvPr id="166" name="Google Shape;166;p4"/>
            <p:cNvSpPr/>
            <p:nvPr/>
          </p:nvSpPr>
          <p:spPr>
            <a:xfrm>
              <a:off x="0" y="0"/>
              <a:ext cx="1378713" cy="262030"/>
            </a:xfrm>
            <a:custGeom>
              <a:avLst/>
              <a:gdLst/>
              <a:ahLst/>
              <a:cxnLst/>
              <a:rect l="l" t="t" r="r" b="b"/>
              <a:pathLst>
                <a:path w="1378713" h="262030" extrusionOk="0">
                  <a:moveTo>
                    <a:pt x="29579" y="0"/>
                  </a:moveTo>
                  <a:lnTo>
                    <a:pt x="1349134" y="0"/>
                  </a:lnTo>
                  <a:cubicBezTo>
                    <a:pt x="1365470" y="0"/>
                    <a:pt x="1378713" y="13243"/>
                    <a:pt x="1378713" y="29579"/>
                  </a:cubicBezTo>
                  <a:lnTo>
                    <a:pt x="1378713" y="232451"/>
                  </a:lnTo>
                  <a:cubicBezTo>
                    <a:pt x="1378713" y="240296"/>
                    <a:pt x="1375596" y="247819"/>
                    <a:pt x="1370049" y="253366"/>
                  </a:cubicBezTo>
                  <a:cubicBezTo>
                    <a:pt x="1364502" y="258914"/>
                    <a:pt x="1356979" y="262030"/>
                    <a:pt x="1349134" y="262030"/>
                  </a:cubicBezTo>
                  <a:lnTo>
                    <a:pt x="29579" y="262030"/>
                  </a:lnTo>
                  <a:cubicBezTo>
                    <a:pt x="21734" y="262030"/>
                    <a:pt x="14210" y="258914"/>
                    <a:pt x="8663" y="253366"/>
                  </a:cubicBezTo>
                  <a:cubicBezTo>
                    <a:pt x="3116" y="247819"/>
                    <a:pt x="0" y="240296"/>
                    <a:pt x="0" y="232451"/>
                  </a:cubicBezTo>
                  <a:lnTo>
                    <a:pt x="0" y="29579"/>
                  </a:lnTo>
                  <a:cubicBezTo>
                    <a:pt x="0" y="21734"/>
                    <a:pt x="3116" y="14210"/>
                    <a:pt x="8663" y="8663"/>
                  </a:cubicBezTo>
                  <a:cubicBezTo>
                    <a:pt x="14210" y="3116"/>
                    <a:pt x="21734" y="0"/>
                    <a:pt x="29579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 cmpd="sng">
              <a:solidFill>
                <a:srgbClr val="FFDE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0" y="-38100"/>
              <a:ext cx="1378713" cy="300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OBJETIVO GENERAL</a:t>
              </a:r>
              <a:endParaRPr dirty="0"/>
            </a:p>
          </p:txBody>
        </p:sp>
      </p:grpSp>
      <p:sp>
        <p:nvSpPr>
          <p:cNvPr id="168" name="Google Shape;168;p4"/>
          <p:cNvSpPr txBox="1"/>
          <p:nvPr/>
        </p:nvSpPr>
        <p:spPr>
          <a:xfrm>
            <a:off x="2300972" y="5354493"/>
            <a:ext cx="5418946" cy="238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Desarrollar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una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plataforma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web para la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reserva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de canchas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deportivas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y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servicios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de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entrenamiento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,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que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asegure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disponibilidad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en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tiempo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real, evite la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duplicidad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de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reserva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y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ofrezca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un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sistema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seguro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,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escalable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y </a:t>
            </a:r>
            <a:r>
              <a:rPr kumimoji="0" lang="en-US" sz="23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fácil</a:t>
            </a:r>
            <a:r>
              <a:rPr kumimoji="0" lang="en-US" sz="2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Cy Grotesk Key"/>
                <a:cs typeface="Cy Grotesk Key"/>
                <a:sym typeface="Cy Grotesk Key"/>
              </a:rPr>
              <a:t> de usar.</a:t>
            </a:r>
          </a:p>
        </p:txBody>
      </p:sp>
      <p:sp>
        <p:nvSpPr>
          <p:cNvPr id="176" name="Google Shape;176;p4"/>
          <p:cNvSpPr/>
          <p:nvPr/>
        </p:nvSpPr>
        <p:spPr>
          <a:xfrm>
            <a:off x="8269660" y="2373201"/>
            <a:ext cx="5478739" cy="670154"/>
          </a:xfrm>
          <a:custGeom>
            <a:avLst/>
            <a:gdLst/>
            <a:ahLst/>
            <a:cxnLst/>
            <a:rect l="l" t="t" r="r" b="b"/>
            <a:pathLst>
              <a:path w="5478739" h="670154" extrusionOk="0">
                <a:moveTo>
                  <a:pt x="0" y="0"/>
                </a:moveTo>
                <a:lnTo>
                  <a:pt x="5478739" y="0"/>
                </a:lnTo>
                <a:lnTo>
                  <a:pt x="5478739" y="670155"/>
                </a:lnTo>
                <a:lnTo>
                  <a:pt x="0" y="670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B78851-1D19-073A-9D4B-619D1743E3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8" t="2690" b="3612"/>
          <a:stretch>
            <a:fillRect/>
          </a:stretch>
        </p:blipFill>
        <p:spPr>
          <a:xfrm>
            <a:off x="12460406" y="3865813"/>
            <a:ext cx="4107976" cy="40070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C5436668-703D-CCC1-677B-D5C159F15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4">
            <a:extLst>
              <a:ext uri="{FF2B5EF4-FFF2-40B4-BE49-F238E27FC236}">
                <a16:creationId xmlns:a16="http://schemas.microsoft.com/office/drawing/2014/main" id="{4B8D2BE3-9C5F-8C10-578C-B775F6FB209D}"/>
              </a:ext>
            </a:extLst>
          </p:cNvPr>
          <p:cNvGrpSpPr/>
          <p:nvPr/>
        </p:nvGrpSpPr>
        <p:grpSpPr>
          <a:xfrm>
            <a:off x="-925165" y="-1478395"/>
            <a:ext cx="4250037" cy="4250037"/>
            <a:chOff x="0" y="0"/>
            <a:chExt cx="812800" cy="812800"/>
          </a:xfrm>
        </p:grpSpPr>
        <p:sp>
          <p:nvSpPr>
            <p:cNvPr id="156" name="Google Shape;156;p4">
              <a:extLst>
                <a:ext uri="{FF2B5EF4-FFF2-40B4-BE49-F238E27FC236}">
                  <a16:creationId xmlns:a16="http://schemas.microsoft.com/office/drawing/2014/main" id="{EFB12F9A-1F99-2A65-88F7-365E8C7F4A7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>
              <a:extLst>
                <a:ext uri="{FF2B5EF4-FFF2-40B4-BE49-F238E27FC236}">
                  <a16:creationId xmlns:a16="http://schemas.microsoft.com/office/drawing/2014/main" id="{233094E7-5C3E-67DF-CEDF-8B07A75A0BF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4">
            <a:extLst>
              <a:ext uri="{FF2B5EF4-FFF2-40B4-BE49-F238E27FC236}">
                <a16:creationId xmlns:a16="http://schemas.microsoft.com/office/drawing/2014/main" id="{DF9D8117-D142-C8EF-BBF5-539073528945}"/>
              </a:ext>
            </a:extLst>
          </p:cNvPr>
          <p:cNvGrpSpPr/>
          <p:nvPr/>
        </p:nvGrpSpPr>
        <p:grpSpPr>
          <a:xfrm>
            <a:off x="1573848" y="-849745"/>
            <a:ext cx="2209547" cy="2209547"/>
            <a:chOff x="0" y="0"/>
            <a:chExt cx="812800" cy="812800"/>
          </a:xfrm>
        </p:grpSpPr>
        <p:sp>
          <p:nvSpPr>
            <p:cNvPr id="159" name="Google Shape;159;p4">
              <a:extLst>
                <a:ext uri="{FF2B5EF4-FFF2-40B4-BE49-F238E27FC236}">
                  <a16:creationId xmlns:a16="http://schemas.microsoft.com/office/drawing/2014/main" id="{E8B1BC53-D948-85D8-2E1A-AF1A691231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4">
              <a:extLst>
                <a:ext uri="{FF2B5EF4-FFF2-40B4-BE49-F238E27FC236}">
                  <a16:creationId xmlns:a16="http://schemas.microsoft.com/office/drawing/2014/main" id="{525D11C8-3492-9C37-C837-A9AD9247A63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4">
            <a:extLst>
              <a:ext uri="{FF2B5EF4-FFF2-40B4-BE49-F238E27FC236}">
                <a16:creationId xmlns:a16="http://schemas.microsoft.com/office/drawing/2014/main" id="{051CCB0A-13D3-338F-C0DD-BA41A465C1DE}"/>
              </a:ext>
            </a:extLst>
          </p:cNvPr>
          <p:cNvSpPr txBox="1"/>
          <p:nvPr/>
        </p:nvSpPr>
        <p:spPr>
          <a:xfrm>
            <a:off x="2571762" y="1087227"/>
            <a:ext cx="13144473" cy="144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dirty="0"/>
          </a:p>
        </p:txBody>
      </p:sp>
      <p:grpSp>
        <p:nvGrpSpPr>
          <p:cNvPr id="169" name="Google Shape;169;p4">
            <a:extLst>
              <a:ext uri="{FF2B5EF4-FFF2-40B4-BE49-F238E27FC236}">
                <a16:creationId xmlns:a16="http://schemas.microsoft.com/office/drawing/2014/main" id="{FD20E8C1-9FA9-0C9D-691B-DDE109D63D4A}"/>
              </a:ext>
            </a:extLst>
          </p:cNvPr>
          <p:cNvGrpSpPr/>
          <p:nvPr/>
        </p:nvGrpSpPr>
        <p:grpSpPr>
          <a:xfrm>
            <a:off x="1573848" y="2833040"/>
            <a:ext cx="15757023" cy="6313699"/>
            <a:chOff x="0" y="-38100"/>
            <a:chExt cx="1986487" cy="1662867"/>
          </a:xfrm>
        </p:grpSpPr>
        <p:sp>
          <p:nvSpPr>
            <p:cNvPr id="170" name="Google Shape;170;p4">
              <a:extLst>
                <a:ext uri="{FF2B5EF4-FFF2-40B4-BE49-F238E27FC236}">
                  <a16:creationId xmlns:a16="http://schemas.microsoft.com/office/drawing/2014/main" id="{C933A3FD-E7AE-85FA-B1FA-772213850E1E}"/>
                </a:ext>
              </a:extLst>
            </p:cNvPr>
            <p:cNvSpPr/>
            <p:nvPr/>
          </p:nvSpPr>
          <p:spPr>
            <a:xfrm>
              <a:off x="0" y="0"/>
              <a:ext cx="1986487" cy="1624767"/>
            </a:xfrm>
            <a:custGeom>
              <a:avLst/>
              <a:gdLst/>
              <a:ahLst/>
              <a:cxnLst/>
              <a:rect l="l" t="t" r="r" b="b"/>
              <a:pathLst>
                <a:path w="1986487" h="1624767" extrusionOk="0">
                  <a:moveTo>
                    <a:pt x="20529" y="0"/>
                  </a:moveTo>
                  <a:lnTo>
                    <a:pt x="1965958" y="0"/>
                  </a:lnTo>
                  <a:cubicBezTo>
                    <a:pt x="1977296" y="0"/>
                    <a:pt x="1986487" y="9191"/>
                    <a:pt x="1986487" y="20529"/>
                  </a:cubicBezTo>
                  <a:lnTo>
                    <a:pt x="1986487" y="1604238"/>
                  </a:lnTo>
                  <a:cubicBezTo>
                    <a:pt x="1986487" y="1615576"/>
                    <a:pt x="1977296" y="1624767"/>
                    <a:pt x="1965958" y="1624767"/>
                  </a:cubicBezTo>
                  <a:lnTo>
                    <a:pt x="20529" y="1624767"/>
                  </a:lnTo>
                  <a:cubicBezTo>
                    <a:pt x="9191" y="1624767"/>
                    <a:pt x="0" y="1615576"/>
                    <a:pt x="0" y="1604238"/>
                  </a:cubicBezTo>
                  <a:lnTo>
                    <a:pt x="0" y="20529"/>
                  </a:lnTo>
                  <a:cubicBezTo>
                    <a:pt x="0" y="9191"/>
                    <a:pt x="9191" y="0"/>
                    <a:pt x="205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>
              <a:extLst>
                <a:ext uri="{FF2B5EF4-FFF2-40B4-BE49-F238E27FC236}">
                  <a16:creationId xmlns:a16="http://schemas.microsoft.com/office/drawing/2014/main" id="{6F085DC8-88CD-FB75-C77C-1A9264E85F5B}"/>
                </a:ext>
              </a:extLst>
            </p:cNvPr>
            <p:cNvSpPr txBox="1"/>
            <p:nvPr/>
          </p:nvSpPr>
          <p:spPr>
            <a:xfrm>
              <a:off x="0" y="-38100"/>
              <a:ext cx="1986487" cy="1662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4">
            <a:extLst>
              <a:ext uri="{FF2B5EF4-FFF2-40B4-BE49-F238E27FC236}">
                <a16:creationId xmlns:a16="http://schemas.microsoft.com/office/drawing/2014/main" id="{C283F059-9830-E89C-BF0E-2793960752D1}"/>
              </a:ext>
            </a:extLst>
          </p:cNvPr>
          <p:cNvGrpSpPr/>
          <p:nvPr/>
        </p:nvGrpSpPr>
        <p:grpSpPr>
          <a:xfrm>
            <a:off x="6559078" y="3474905"/>
            <a:ext cx="5293054" cy="1101544"/>
            <a:chOff x="0" y="-38100"/>
            <a:chExt cx="1394055" cy="290119"/>
          </a:xfrm>
        </p:grpSpPr>
        <p:sp>
          <p:nvSpPr>
            <p:cNvPr id="173" name="Google Shape;173;p4">
              <a:extLst>
                <a:ext uri="{FF2B5EF4-FFF2-40B4-BE49-F238E27FC236}">
                  <a16:creationId xmlns:a16="http://schemas.microsoft.com/office/drawing/2014/main" id="{1CDF2402-674A-D3C4-1F0F-78F020B7D195}"/>
                </a:ext>
              </a:extLst>
            </p:cNvPr>
            <p:cNvSpPr/>
            <p:nvPr/>
          </p:nvSpPr>
          <p:spPr>
            <a:xfrm>
              <a:off x="0" y="0"/>
              <a:ext cx="1394055" cy="252019"/>
            </a:xfrm>
            <a:custGeom>
              <a:avLst/>
              <a:gdLst/>
              <a:ahLst/>
              <a:cxnLst/>
              <a:rect l="l" t="t" r="r" b="b"/>
              <a:pathLst>
                <a:path w="1394055" h="252019" extrusionOk="0">
                  <a:moveTo>
                    <a:pt x="29253" y="0"/>
                  </a:moveTo>
                  <a:lnTo>
                    <a:pt x="1364802" y="0"/>
                  </a:lnTo>
                  <a:cubicBezTo>
                    <a:pt x="1380958" y="0"/>
                    <a:pt x="1394055" y="13097"/>
                    <a:pt x="1394055" y="29253"/>
                  </a:cubicBezTo>
                  <a:lnTo>
                    <a:pt x="1394055" y="222766"/>
                  </a:lnTo>
                  <a:cubicBezTo>
                    <a:pt x="1394055" y="238922"/>
                    <a:pt x="1380958" y="252019"/>
                    <a:pt x="1364802" y="252019"/>
                  </a:cubicBezTo>
                  <a:lnTo>
                    <a:pt x="29253" y="252019"/>
                  </a:lnTo>
                  <a:cubicBezTo>
                    <a:pt x="13097" y="252019"/>
                    <a:pt x="0" y="238922"/>
                    <a:pt x="0" y="222766"/>
                  </a:cubicBezTo>
                  <a:lnTo>
                    <a:pt x="0" y="29253"/>
                  </a:lnTo>
                  <a:cubicBezTo>
                    <a:pt x="0" y="13097"/>
                    <a:pt x="13097" y="0"/>
                    <a:pt x="29253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 cmpd="sng">
              <a:solidFill>
                <a:srgbClr val="FFDE59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>
              <a:extLst>
                <a:ext uri="{FF2B5EF4-FFF2-40B4-BE49-F238E27FC236}">
                  <a16:creationId xmlns:a16="http://schemas.microsoft.com/office/drawing/2014/main" id="{CBB3B909-830E-05A7-5D6E-7015332E65D5}"/>
                </a:ext>
              </a:extLst>
            </p:cNvPr>
            <p:cNvSpPr txBox="1"/>
            <p:nvPr/>
          </p:nvSpPr>
          <p:spPr>
            <a:xfrm>
              <a:off x="0" y="-38100"/>
              <a:ext cx="1394055" cy="290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OBJETIVOS ESPECÍFICOS</a:t>
              </a:r>
              <a:endParaRPr dirty="0"/>
            </a:p>
          </p:txBody>
        </p:sp>
      </p:grpSp>
      <p:sp>
        <p:nvSpPr>
          <p:cNvPr id="175" name="Google Shape;175;p4">
            <a:extLst>
              <a:ext uri="{FF2B5EF4-FFF2-40B4-BE49-F238E27FC236}">
                <a16:creationId xmlns:a16="http://schemas.microsoft.com/office/drawing/2014/main" id="{43076BB7-EEAD-9B7D-3DAD-F2292BF09030}"/>
              </a:ext>
            </a:extLst>
          </p:cNvPr>
          <p:cNvSpPr txBox="1"/>
          <p:nvPr/>
        </p:nvSpPr>
        <p:spPr>
          <a:xfrm>
            <a:off x="1949032" y="5278776"/>
            <a:ext cx="6689524" cy="238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Implementar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un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módulo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reservas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línea</a:t>
            </a:r>
            <a:endParaRPr lang="en-US" sz="2400" dirty="0">
              <a:solidFill>
                <a:srgbClr val="FFFFFF"/>
              </a:solidFill>
              <a:latin typeface="Cy Grotesk Key"/>
              <a:ea typeface="Cy Grotesk Key"/>
              <a:cs typeface="Cy Grotesk Key"/>
              <a:sym typeface="Cy Grotesk Key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Cy Grotesk Key"/>
              <a:ea typeface="Cy Grotesk Key"/>
              <a:cs typeface="Cy Grotesk Key"/>
              <a:sym typeface="Cy Grotesk Key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Diseñar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una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base de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datos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escalable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para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usuario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reservas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pagos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y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descuentos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.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endParaRPr lang="en-US" sz="2400" dirty="0">
              <a:solidFill>
                <a:srgbClr val="FFFFFF"/>
              </a:solidFill>
              <a:latin typeface="Cy Grotesk Key"/>
              <a:ea typeface="Cy Grotesk Key"/>
              <a:cs typeface="Cy Grotesk Key"/>
              <a:sym typeface="Cy Grotesk Key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Integrar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un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sistema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pagos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en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línea</a:t>
            </a:r>
            <a:r>
              <a:rPr lang="en-US" sz="2400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.</a:t>
            </a:r>
          </a:p>
        </p:txBody>
      </p:sp>
      <p:sp>
        <p:nvSpPr>
          <p:cNvPr id="176" name="Google Shape;176;p4">
            <a:extLst>
              <a:ext uri="{FF2B5EF4-FFF2-40B4-BE49-F238E27FC236}">
                <a16:creationId xmlns:a16="http://schemas.microsoft.com/office/drawing/2014/main" id="{0F95AABB-C468-686D-80E5-F9752D0710AD}"/>
              </a:ext>
            </a:extLst>
          </p:cNvPr>
          <p:cNvSpPr/>
          <p:nvPr/>
        </p:nvSpPr>
        <p:spPr>
          <a:xfrm>
            <a:off x="11852132" y="8529619"/>
            <a:ext cx="5478739" cy="670154"/>
          </a:xfrm>
          <a:custGeom>
            <a:avLst/>
            <a:gdLst/>
            <a:ahLst/>
            <a:cxnLst/>
            <a:rect l="l" t="t" r="r" b="b"/>
            <a:pathLst>
              <a:path w="5478739" h="670154" extrusionOk="0">
                <a:moveTo>
                  <a:pt x="0" y="0"/>
                </a:moveTo>
                <a:lnTo>
                  <a:pt x="5478739" y="0"/>
                </a:lnTo>
                <a:lnTo>
                  <a:pt x="5478739" y="670155"/>
                </a:lnTo>
                <a:lnTo>
                  <a:pt x="0" y="6701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>
            <a:extLst>
              <a:ext uri="{FF2B5EF4-FFF2-40B4-BE49-F238E27FC236}">
                <a16:creationId xmlns:a16="http://schemas.microsoft.com/office/drawing/2014/main" id="{EE10C8A2-C3B5-3D89-B9EB-AA08F39E917C}"/>
              </a:ext>
            </a:extLst>
          </p:cNvPr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22">
            <a:extLst>
              <a:ext uri="{FF2B5EF4-FFF2-40B4-BE49-F238E27FC236}">
                <a16:creationId xmlns:a16="http://schemas.microsoft.com/office/drawing/2014/main" id="{481425F9-7BDD-D744-9407-F3B0CE07754B}"/>
              </a:ext>
            </a:extLst>
          </p:cNvPr>
          <p:cNvSpPr txBox="1"/>
          <p:nvPr/>
        </p:nvSpPr>
        <p:spPr>
          <a:xfrm>
            <a:off x="9785645" y="4852761"/>
            <a:ext cx="6689524" cy="2739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37489" lvl="1" algn="just">
              <a:lnSpc>
                <a:spcPts val="3079"/>
              </a:lnSpc>
            </a:pPr>
            <a:endParaRPr lang="en-US" sz="2199" dirty="0">
              <a:solidFill>
                <a:srgbClr val="FFFFFF"/>
              </a:solidFill>
              <a:latin typeface="Cy Grotesk Key"/>
              <a:ea typeface="Cy Grotesk Key"/>
              <a:cs typeface="Cy Grotesk Key"/>
              <a:sym typeface="Cy Grotesk Key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Aplicar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pruebas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de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calidad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en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principales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flujos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endParaRPr lang="en-US" sz="2199" dirty="0">
              <a:solidFill>
                <a:srgbClr val="FFFFFF"/>
              </a:solidFill>
              <a:latin typeface="Cy Grotesk Key"/>
              <a:ea typeface="Cy Grotesk Key"/>
              <a:cs typeface="Cy Grotesk Key"/>
              <a:sym typeface="Cy Grotesk Key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Generar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reportes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y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estadísticas</a:t>
            </a:r>
            <a:endParaRPr lang="en-US" sz="2199" dirty="0">
              <a:solidFill>
                <a:srgbClr val="FFFFFF"/>
              </a:solidFill>
              <a:latin typeface="Cy Grotesk Key"/>
              <a:ea typeface="Cy Grotesk Key"/>
              <a:cs typeface="Cy Grotesk Key"/>
              <a:sym typeface="Cy Grotesk Key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endParaRPr lang="en-US" sz="2199" dirty="0">
              <a:solidFill>
                <a:srgbClr val="FFFFFF"/>
              </a:solidFill>
              <a:latin typeface="Cy Grotesk Key"/>
              <a:ea typeface="Cy Grotesk Key"/>
              <a:cs typeface="Cy Grotesk Key"/>
              <a:sym typeface="Cy Grotesk Key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endParaRPr lang="en-US" sz="2199" dirty="0">
              <a:solidFill>
                <a:srgbClr val="FFFFFF"/>
              </a:solidFill>
              <a:latin typeface="Cy Grotesk Key"/>
              <a:ea typeface="Cy Grotesk Key"/>
              <a:cs typeface="Cy Grotesk Key"/>
              <a:sym typeface="Cy Grotesk Key"/>
            </a:endParaRP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Gestionar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el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desarrollo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merodologia</a:t>
            </a:r>
            <a:r>
              <a:rPr lang="en-US" sz="2199" dirty="0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  <a:r>
              <a:rPr lang="en-US" sz="2199" dirty="0" err="1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ágil</a:t>
            </a:r>
            <a:endParaRPr lang="en-US" sz="2199" dirty="0">
              <a:solidFill>
                <a:srgbClr val="FFFFFF"/>
              </a:solidFill>
              <a:latin typeface="Cy Grotesk Key"/>
              <a:ea typeface="Cy Grotesk Key"/>
              <a:cs typeface="Cy Grotesk Key"/>
              <a:sym typeface="Cy Grotesk Key"/>
            </a:endParaRPr>
          </a:p>
        </p:txBody>
      </p:sp>
    </p:spTree>
    <p:extLst>
      <p:ext uri="{BB962C8B-B14F-4D97-AF65-F5344CB8AC3E}">
        <p14:creationId xmlns:p14="http://schemas.microsoft.com/office/powerpoint/2010/main" val="2485681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5"/>
          <p:cNvGrpSpPr/>
          <p:nvPr/>
        </p:nvGrpSpPr>
        <p:grpSpPr>
          <a:xfrm>
            <a:off x="815517" y="3171995"/>
            <a:ext cx="7237290" cy="5095705"/>
            <a:chOff x="0" y="-38100"/>
            <a:chExt cx="1992679" cy="1418276"/>
          </a:xfrm>
        </p:grpSpPr>
        <p:sp>
          <p:nvSpPr>
            <p:cNvPr id="183" name="Google Shape;183;p5"/>
            <p:cNvSpPr/>
            <p:nvPr/>
          </p:nvSpPr>
          <p:spPr>
            <a:xfrm>
              <a:off x="0" y="0"/>
              <a:ext cx="1992679" cy="1380176"/>
            </a:xfrm>
            <a:custGeom>
              <a:avLst/>
              <a:gdLst/>
              <a:ahLst/>
              <a:cxnLst/>
              <a:rect l="l" t="t" r="r" b="b"/>
              <a:pathLst>
                <a:path w="1992679" h="1380176" extrusionOk="0">
                  <a:moveTo>
                    <a:pt x="21395" y="0"/>
                  </a:moveTo>
                  <a:lnTo>
                    <a:pt x="1971284" y="0"/>
                  </a:lnTo>
                  <a:cubicBezTo>
                    <a:pt x="1983100" y="0"/>
                    <a:pt x="1992679" y="9579"/>
                    <a:pt x="1992679" y="21395"/>
                  </a:cubicBezTo>
                  <a:lnTo>
                    <a:pt x="1992679" y="1358782"/>
                  </a:lnTo>
                  <a:cubicBezTo>
                    <a:pt x="1992679" y="1370598"/>
                    <a:pt x="1983100" y="1380176"/>
                    <a:pt x="1971284" y="1380176"/>
                  </a:cubicBezTo>
                  <a:lnTo>
                    <a:pt x="21395" y="1380176"/>
                  </a:lnTo>
                  <a:cubicBezTo>
                    <a:pt x="9579" y="1380176"/>
                    <a:pt x="0" y="1370598"/>
                    <a:pt x="0" y="1358782"/>
                  </a:cubicBezTo>
                  <a:lnTo>
                    <a:pt x="0" y="21395"/>
                  </a:lnTo>
                  <a:cubicBezTo>
                    <a:pt x="0" y="9579"/>
                    <a:pt x="9579" y="0"/>
                    <a:pt x="21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5"/>
            <p:cNvSpPr txBox="1"/>
            <p:nvPr/>
          </p:nvSpPr>
          <p:spPr>
            <a:xfrm>
              <a:off x="0" y="-38100"/>
              <a:ext cx="1992679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5"/>
          <p:cNvGrpSpPr/>
          <p:nvPr/>
        </p:nvGrpSpPr>
        <p:grpSpPr>
          <a:xfrm>
            <a:off x="1515909" y="2721774"/>
            <a:ext cx="4836105" cy="1141553"/>
            <a:chOff x="0" y="-38100"/>
            <a:chExt cx="1331549" cy="314309"/>
          </a:xfrm>
        </p:grpSpPr>
        <p:sp>
          <p:nvSpPr>
            <p:cNvPr id="186" name="Google Shape;186;p5"/>
            <p:cNvSpPr/>
            <p:nvPr/>
          </p:nvSpPr>
          <p:spPr>
            <a:xfrm>
              <a:off x="0" y="0"/>
              <a:ext cx="1331549" cy="276209"/>
            </a:xfrm>
            <a:custGeom>
              <a:avLst/>
              <a:gdLst/>
              <a:ahLst/>
              <a:cxnLst/>
              <a:rect l="l" t="t" r="r" b="b"/>
              <a:pathLst>
                <a:path w="1331549" h="276209" extrusionOk="0">
                  <a:moveTo>
                    <a:pt x="65635" y="0"/>
                  </a:moveTo>
                  <a:lnTo>
                    <a:pt x="1265913" y="0"/>
                  </a:lnTo>
                  <a:cubicBezTo>
                    <a:pt x="1302163" y="0"/>
                    <a:pt x="1331549" y="29386"/>
                    <a:pt x="1331549" y="65635"/>
                  </a:cubicBezTo>
                  <a:lnTo>
                    <a:pt x="1331549" y="210574"/>
                  </a:lnTo>
                  <a:cubicBezTo>
                    <a:pt x="1331549" y="246823"/>
                    <a:pt x="1302163" y="276209"/>
                    <a:pt x="1265913" y="276209"/>
                  </a:cubicBezTo>
                  <a:lnTo>
                    <a:pt x="65635" y="276209"/>
                  </a:lnTo>
                  <a:cubicBezTo>
                    <a:pt x="29386" y="276209"/>
                    <a:pt x="0" y="246823"/>
                    <a:pt x="0" y="210574"/>
                  </a:cubicBezTo>
                  <a:lnTo>
                    <a:pt x="0" y="65635"/>
                  </a:lnTo>
                  <a:cubicBezTo>
                    <a:pt x="0" y="29386"/>
                    <a:pt x="29386" y="0"/>
                    <a:pt x="65635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0" y="-38100"/>
              <a:ext cx="1331549" cy="314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ALCANCES</a:t>
              </a:r>
              <a:endParaRPr/>
            </a:p>
          </p:txBody>
        </p:sp>
      </p:grpSp>
      <p:grpSp>
        <p:nvGrpSpPr>
          <p:cNvPr id="188" name="Google Shape;188;p5"/>
          <p:cNvGrpSpPr/>
          <p:nvPr/>
        </p:nvGrpSpPr>
        <p:grpSpPr>
          <a:xfrm>
            <a:off x="9144000" y="3119611"/>
            <a:ext cx="7628091" cy="5148089"/>
            <a:chOff x="0" y="-38100"/>
            <a:chExt cx="1940867" cy="1418276"/>
          </a:xfrm>
        </p:grpSpPr>
        <p:sp>
          <p:nvSpPr>
            <p:cNvPr id="189" name="Google Shape;189;p5"/>
            <p:cNvSpPr/>
            <p:nvPr/>
          </p:nvSpPr>
          <p:spPr>
            <a:xfrm>
              <a:off x="0" y="0"/>
              <a:ext cx="1940867" cy="1380176"/>
            </a:xfrm>
            <a:custGeom>
              <a:avLst/>
              <a:gdLst/>
              <a:ahLst/>
              <a:cxnLst/>
              <a:rect l="l" t="t" r="r" b="b"/>
              <a:pathLst>
                <a:path w="1940867" h="1380176" extrusionOk="0">
                  <a:moveTo>
                    <a:pt x="21966" y="0"/>
                  </a:moveTo>
                  <a:lnTo>
                    <a:pt x="1918901" y="0"/>
                  </a:lnTo>
                  <a:cubicBezTo>
                    <a:pt x="1931033" y="0"/>
                    <a:pt x="1940867" y="9834"/>
                    <a:pt x="1940867" y="21966"/>
                  </a:cubicBezTo>
                  <a:lnTo>
                    <a:pt x="1940867" y="1358211"/>
                  </a:lnTo>
                  <a:cubicBezTo>
                    <a:pt x="1940867" y="1370342"/>
                    <a:pt x="1931033" y="1380176"/>
                    <a:pt x="1918901" y="1380176"/>
                  </a:cubicBezTo>
                  <a:lnTo>
                    <a:pt x="21966" y="1380176"/>
                  </a:lnTo>
                  <a:cubicBezTo>
                    <a:pt x="9834" y="1380176"/>
                    <a:pt x="0" y="1370342"/>
                    <a:pt x="0" y="1358211"/>
                  </a:cubicBezTo>
                  <a:lnTo>
                    <a:pt x="0" y="21966"/>
                  </a:lnTo>
                  <a:cubicBezTo>
                    <a:pt x="0" y="9834"/>
                    <a:pt x="9834" y="0"/>
                    <a:pt x="219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5"/>
            <p:cNvSpPr txBox="1"/>
            <p:nvPr/>
          </p:nvSpPr>
          <p:spPr>
            <a:xfrm>
              <a:off x="0" y="-38100"/>
              <a:ext cx="1940867" cy="14182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hgfhf</a:t>
              </a:r>
              <a:endParaRPr/>
            </a:p>
          </p:txBody>
        </p:sp>
      </p:grpSp>
      <p:grpSp>
        <p:nvGrpSpPr>
          <p:cNvPr id="191" name="Google Shape;191;p5"/>
          <p:cNvGrpSpPr/>
          <p:nvPr/>
        </p:nvGrpSpPr>
        <p:grpSpPr>
          <a:xfrm>
            <a:off x="10515600" y="2721774"/>
            <a:ext cx="4836105" cy="1141553"/>
            <a:chOff x="0" y="-38100"/>
            <a:chExt cx="1331549" cy="314309"/>
          </a:xfrm>
        </p:grpSpPr>
        <p:sp>
          <p:nvSpPr>
            <p:cNvPr id="192" name="Google Shape;192;p5"/>
            <p:cNvSpPr/>
            <p:nvPr/>
          </p:nvSpPr>
          <p:spPr>
            <a:xfrm>
              <a:off x="0" y="0"/>
              <a:ext cx="1331549" cy="276209"/>
            </a:xfrm>
            <a:custGeom>
              <a:avLst/>
              <a:gdLst/>
              <a:ahLst/>
              <a:cxnLst/>
              <a:rect l="l" t="t" r="r" b="b"/>
              <a:pathLst>
                <a:path w="1331549" h="276209" extrusionOk="0">
                  <a:moveTo>
                    <a:pt x="65635" y="0"/>
                  </a:moveTo>
                  <a:lnTo>
                    <a:pt x="1265913" y="0"/>
                  </a:lnTo>
                  <a:cubicBezTo>
                    <a:pt x="1302163" y="0"/>
                    <a:pt x="1331549" y="29386"/>
                    <a:pt x="1331549" y="65635"/>
                  </a:cubicBezTo>
                  <a:lnTo>
                    <a:pt x="1331549" y="210574"/>
                  </a:lnTo>
                  <a:cubicBezTo>
                    <a:pt x="1331549" y="246823"/>
                    <a:pt x="1302163" y="276209"/>
                    <a:pt x="1265913" y="276209"/>
                  </a:cubicBezTo>
                  <a:lnTo>
                    <a:pt x="65635" y="276209"/>
                  </a:lnTo>
                  <a:cubicBezTo>
                    <a:pt x="29386" y="276209"/>
                    <a:pt x="0" y="246823"/>
                    <a:pt x="0" y="210574"/>
                  </a:cubicBezTo>
                  <a:lnTo>
                    <a:pt x="0" y="65635"/>
                  </a:lnTo>
                  <a:cubicBezTo>
                    <a:pt x="0" y="29386"/>
                    <a:pt x="29386" y="0"/>
                    <a:pt x="65635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5"/>
            <p:cNvSpPr txBox="1"/>
            <p:nvPr/>
          </p:nvSpPr>
          <p:spPr>
            <a:xfrm>
              <a:off x="0" y="-38100"/>
              <a:ext cx="1331549" cy="3143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32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LIMITACIONES</a:t>
              </a:r>
              <a:endParaRPr/>
            </a:p>
          </p:txBody>
        </p:sp>
      </p:grpSp>
      <p:sp>
        <p:nvSpPr>
          <p:cNvPr id="194" name="Google Shape;194;p5"/>
          <p:cNvSpPr txBox="1"/>
          <p:nvPr/>
        </p:nvSpPr>
        <p:spPr>
          <a:xfrm>
            <a:off x="1141777" y="4730310"/>
            <a:ext cx="66063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Desarrollo de una Plataforma web.</a:t>
            </a:r>
            <a:endParaRPr/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Gestión completo de reservas.</a:t>
            </a:r>
            <a:endParaRPr/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Panel administrativo.</a:t>
            </a:r>
            <a:endParaRPr/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Automatización de pruebas. </a:t>
            </a:r>
            <a:endParaRPr/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AutoNum type="arabicPeriod"/>
            </a:pPr>
            <a:r>
              <a:rPr lang="en-US" sz="2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Despliegue en la nube (GCP)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9677400" y="4730310"/>
            <a:ext cx="6781800" cy="1764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lang="en-US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Implementación de pasarela de pago </a:t>
            </a:r>
            <a:endParaRPr/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lang="en-US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se incluye app movil nativa, solo version web responsive </a:t>
            </a:r>
            <a:endParaRPr/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lang="en-US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Dependecia de infraestructura gratuita.</a:t>
            </a:r>
            <a:endParaRPr/>
          </a:p>
          <a:p>
            <a:pPr marL="457200" marR="0" lvl="0" indent="-457200" algn="l" rtl="0">
              <a:lnSpc>
                <a:spcPct val="12173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AutoNum type="arabicPeriod"/>
            </a:pPr>
            <a:r>
              <a:rPr lang="en-US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Alcance acotados a una MVP functional.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2571738" y="777202"/>
            <a:ext cx="131445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ALCANCES Y LIMITACIONES</a:t>
            </a:r>
            <a:endParaRPr sz="7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6"/>
          <p:cNvGrpSpPr/>
          <p:nvPr/>
        </p:nvGrpSpPr>
        <p:grpSpPr>
          <a:xfrm rot="10800000">
            <a:off x="16592024" y="8182303"/>
            <a:ext cx="2621896" cy="2621896"/>
            <a:chOff x="0" y="0"/>
            <a:chExt cx="812800" cy="812800"/>
          </a:xfrm>
        </p:grpSpPr>
        <p:sp>
          <p:nvSpPr>
            <p:cNvPr id="202" name="Google Shape;202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6"/>
          <p:cNvGrpSpPr/>
          <p:nvPr/>
        </p:nvGrpSpPr>
        <p:grpSpPr>
          <a:xfrm rot="10800000">
            <a:off x="16092060" y="9258300"/>
            <a:ext cx="1363095" cy="1363095"/>
            <a:chOff x="0" y="0"/>
            <a:chExt cx="812800" cy="812800"/>
          </a:xfrm>
        </p:grpSpPr>
        <p:sp>
          <p:nvSpPr>
            <p:cNvPr id="205" name="Google Shape;205;p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6"/>
          <p:cNvSpPr/>
          <p:nvPr/>
        </p:nvSpPr>
        <p:spPr>
          <a:xfrm>
            <a:off x="1016593" y="3385320"/>
            <a:ext cx="8965607" cy="5872980"/>
          </a:xfrm>
          <a:custGeom>
            <a:avLst/>
            <a:gdLst/>
            <a:ahLst/>
            <a:cxnLst/>
            <a:rect l="l" t="t" r="r" b="b"/>
            <a:pathLst>
              <a:path w="1288750" h="1524045" extrusionOk="0">
                <a:moveTo>
                  <a:pt x="31643" y="0"/>
                </a:moveTo>
                <a:lnTo>
                  <a:pt x="1257107" y="0"/>
                </a:lnTo>
                <a:cubicBezTo>
                  <a:pt x="1274583" y="0"/>
                  <a:pt x="1288750" y="14167"/>
                  <a:pt x="1288750" y="31643"/>
                </a:cubicBezTo>
                <a:lnTo>
                  <a:pt x="1288750" y="1492402"/>
                </a:lnTo>
                <a:cubicBezTo>
                  <a:pt x="1288750" y="1500794"/>
                  <a:pt x="1285416" y="1508842"/>
                  <a:pt x="1279482" y="1514777"/>
                </a:cubicBezTo>
                <a:cubicBezTo>
                  <a:pt x="1273548" y="1520711"/>
                  <a:pt x="1265499" y="1524045"/>
                  <a:pt x="1257107" y="1524045"/>
                </a:cubicBezTo>
                <a:lnTo>
                  <a:pt x="31643" y="1524045"/>
                </a:lnTo>
                <a:cubicBezTo>
                  <a:pt x="23251" y="1524045"/>
                  <a:pt x="15202" y="1520711"/>
                  <a:pt x="9268" y="1514777"/>
                </a:cubicBezTo>
                <a:cubicBezTo>
                  <a:pt x="3334" y="1508842"/>
                  <a:pt x="0" y="1500794"/>
                  <a:pt x="0" y="1492402"/>
                </a:cubicBezTo>
                <a:lnTo>
                  <a:pt x="0" y="31643"/>
                </a:lnTo>
                <a:cubicBezTo>
                  <a:pt x="0" y="23251"/>
                  <a:pt x="3334" y="15202"/>
                  <a:pt x="9268" y="9268"/>
                </a:cubicBezTo>
                <a:cubicBezTo>
                  <a:pt x="15202" y="3334"/>
                  <a:pt x="23251" y="0"/>
                  <a:pt x="31643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66675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1028700" y="1038577"/>
            <a:ext cx="12556666" cy="139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DE TRABAJO</a:t>
            </a:r>
            <a:endParaRPr/>
          </a:p>
        </p:txBody>
      </p:sp>
      <p:sp>
        <p:nvSpPr>
          <p:cNvPr id="209" name="Google Shape;209;p6"/>
          <p:cNvSpPr txBox="1"/>
          <p:nvPr/>
        </p:nvSpPr>
        <p:spPr>
          <a:xfrm>
            <a:off x="1322007" y="3771901"/>
            <a:ext cx="8110783" cy="487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342900" marR="0" lvl="0" indent="-34290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utilize Kanban para gestionar el flujo de trabajo de manera continua y visual.</a:t>
            </a:r>
            <a:endParaRPr/>
          </a:p>
          <a:p>
            <a:pPr marL="342900" marR="0" lvl="0" indent="-19685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tareas se gestionaron en Jira, clasificadas en columnas como pen backlog, en progreso, completado.</a:t>
            </a:r>
            <a:endParaRPr/>
          </a:p>
          <a:p>
            <a:pPr marL="0" marR="0" lvl="0" indent="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Reuniones semanales para revisar avances y retrospectivas del sprint.</a:t>
            </a:r>
            <a:endParaRPr/>
          </a:p>
          <a:p>
            <a:pPr marL="342900" marR="0" lvl="0" indent="-196850" algn="l" rtl="0">
              <a:lnSpc>
                <a:spcPct val="13391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None/>
            </a:pP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23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continua con Github Actions y despliegue en entorno QA antes de pasar a producción</a:t>
            </a:r>
            <a:r>
              <a:rPr lang="en-US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9600" y="3411821"/>
            <a:ext cx="4583759" cy="4474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7"/>
          <p:cNvGrpSpPr/>
          <p:nvPr/>
        </p:nvGrpSpPr>
        <p:grpSpPr>
          <a:xfrm rot="-370222">
            <a:off x="-555686" y="8845265"/>
            <a:ext cx="2621896" cy="2621896"/>
            <a:chOff x="0" y="0"/>
            <a:chExt cx="812800" cy="812800"/>
          </a:xfrm>
        </p:grpSpPr>
        <p:sp>
          <p:nvSpPr>
            <p:cNvPr id="216" name="Google Shape;216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7"/>
          <p:cNvGrpSpPr/>
          <p:nvPr/>
        </p:nvGrpSpPr>
        <p:grpSpPr>
          <a:xfrm rot="-370222">
            <a:off x="1282707" y="9684220"/>
            <a:ext cx="1363095" cy="1363095"/>
            <a:chOff x="0" y="0"/>
            <a:chExt cx="812800" cy="812800"/>
          </a:xfrm>
        </p:grpSpPr>
        <p:sp>
          <p:nvSpPr>
            <p:cNvPr id="219" name="Google Shape;219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7"/>
          <p:cNvSpPr/>
          <p:nvPr/>
        </p:nvSpPr>
        <p:spPr>
          <a:xfrm rot="10800000">
            <a:off x="1980563" y="2298321"/>
            <a:ext cx="7922491" cy="969072"/>
          </a:xfrm>
          <a:custGeom>
            <a:avLst/>
            <a:gdLst/>
            <a:ahLst/>
            <a:cxnLst/>
            <a:rect l="l" t="t" r="r" b="b"/>
            <a:pathLst>
              <a:path w="7922491" h="969072" extrusionOk="0">
                <a:moveTo>
                  <a:pt x="7922490" y="969072"/>
                </a:moveTo>
                <a:lnTo>
                  <a:pt x="0" y="969072"/>
                </a:lnTo>
                <a:lnTo>
                  <a:pt x="0" y="0"/>
                </a:lnTo>
                <a:lnTo>
                  <a:pt x="7922490" y="0"/>
                </a:lnTo>
                <a:lnTo>
                  <a:pt x="7922490" y="96907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1028700" y="1438944"/>
            <a:ext cx="16230600" cy="139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CRONOGRAMA DEL PROYECTO</a:t>
            </a:r>
            <a:endParaRPr/>
          </a:p>
        </p:txBody>
      </p:sp>
      <p:sp>
        <p:nvSpPr>
          <p:cNvPr id="223" name="Google Shape;223;p7"/>
          <p:cNvSpPr/>
          <p:nvPr/>
        </p:nvSpPr>
        <p:spPr>
          <a:xfrm>
            <a:off x="12614767" y="447006"/>
            <a:ext cx="4644533" cy="1163388"/>
          </a:xfrm>
          <a:custGeom>
            <a:avLst/>
            <a:gdLst/>
            <a:ahLst/>
            <a:cxnLst/>
            <a:rect l="l" t="t" r="r" b="b"/>
            <a:pathLst>
              <a:path w="4644533" h="1163388" extrusionOk="0">
                <a:moveTo>
                  <a:pt x="0" y="0"/>
                </a:moveTo>
                <a:lnTo>
                  <a:pt x="4644533" y="0"/>
                </a:lnTo>
                <a:lnTo>
                  <a:pt x="4644533" y="1163388"/>
                </a:lnTo>
                <a:lnTo>
                  <a:pt x="0" y="116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7"/>
          <p:cNvGrpSpPr/>
          <p:nvPr/>
        </p:nvGrpSpPr>
        <p:grpSpPr>
          <a:xfrm>
            <a:off x="3066586" y="3548831"/>
            <a:ext cx="11872023" cy="5505547"/>
            <a:chOff x="18586" y="1529531"/>
            <a:chExt cx="11872023" cy="5505547"/>
          </a:xfrm>
        </p:grpSpPr>
        <p:sp>
          <p:nvSpPr>
            <p:cNvPr id="225" name="Google Shape;225;p7"/>
            <p:cNvSpPr/>
            <p:nvPr/>
          </p:nvSpPr>
          <p:spPr>
            <a:xfrm>
              <a:off x="18586" y="1529531"/>
              <a:ext cx="2626094" cy="157719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 txBox="1"/>
            <p:nvPr/>
          </p:nvSpPr>
          <p:spPr>
            <a:xfrm>
              <a:off x="18586" y="1529531"/>
              <a:ext cx="2626094" cy="105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Fase 1 Planificación </a:t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575569" y="2989815"/>
              <a:ext cx="3126418" cy="4018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 txBox="1"/>
            <p:nvPr/>
          </p:nvSpPr>
          <p:spPr>
            <a:xfrm>
              <a:off x="667139" y="3081385"/>
              <a:ext cx="2943278" cy="3835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575" tIns="163575" rIns="163575" bIns="16357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Definición de requerimientos y reglas de negocio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Diseño del flujo principal (usuarios y pagos)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3104785" y="1728158"/>
              <a:ext cx="975422" cy="6531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 txBox="1"/>
            <p:nvPr/>
          </p:nvSpPr>
          <p:spPr>
            <a:xfrm>
              <a:off x="3104785" y="1858795"/>
              <a:ext cx="779467" cy="391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endParaRPr sz="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4485100" y="1529531"/>
              <a:ext cx="2626094" cy="157719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 txBox="1"/>
            <p:nvPr/>
          </p:nvSpPr>
          <p:spPr>
            <a:xfrm>
              <a:off x="4485100" y="1529531"/>
              <a:ext cx="2626094" cy="105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Fase 2 Desarrollo</a:t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4841278" y="3016578"/>
              <a:ext cx="3043249" cy="4018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4930412" y="3105712"/>
              <a:ext cx="2864981" cy="38402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575" tIns="163575" rIns="163575" bIns="16357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Implementación de comunicación y notificaciones 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Pruebas automatizadas (QA unit, integration, E2E)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7560903" y="1728158"/>
              <a:ext cx="953382" cy="65318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1C0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 txBox="1"/>
            <p:nvPr/>
          </p:nvSpPr>
          <p:spPr>
            <a:xfrm>
              <a:off x="7560903" y="1858795"/>
              <a:ext cx="757427" cy="3919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"/>
                <a:buFont typeface="Calibri"/>
                <a:buNone/>
              </a:pPr>
              <a:endParaRPr sz="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8910029" y="1529531"/>
              <a:ext cx="2626094" cy="1577197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 txBox="1"/>
            <p:nvPr/>
          </p:nvSpPr>
          <p:spPr>
            <a:xfrm>
              <a:off x="8910029" y="1529531"/>
              <a:ext cx="2626094" cy="1050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77800" rIns="177800" bIns="952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Fase 3 </a:t>
              </a:r>
              <a:endParaRPr/>
            </a:p>
            <a:p>
              <a:pPr marL="0" marR="0" lvl="0" indent="0" algn="l" rtl="0">
                <a:lnSpc>
                  <a:spcPct val="90000"/>
                </a:lnSpc>
                <a:spcBef>
                  <a:spcPts val="875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Arial"/>
                <a:buNone/>
              </a:pPr>
              <a:r>
                <a:rPr lang="en-US" sz="2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Final</a:t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9063408" y="2966709"/>
              <a:ext cx="2827201" cy="401850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9146214" y="3049515"/>
              <a:ext cx="2661589" cy="3852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3575" tIns="163575" rIns="163575" bIns="16357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Optimización con analítica y descuentos dinámicos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45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Arial"/>
                <a:buNone/>
              </a:pPr>
              <a:r>
                <a:rPr lang="en-US" sz="23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Documentación técnica y manual de usuario</a:t>
              </a:r>
              <a:endPara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8"/>
          <p:cNvGrpSpPr/>
          <p:nvPr/>
        </p:nvGrpSpPr>
        <p:grpSpPr>
          <a:xfrm rot="-370222">
            <a:off x="-555686" y="8845265"/>
            <a:ext cx="2621896" cy="2621896"/>
            <a:chOff x="0" y="0"/>
            <a:chExt cx="812800" cy="812800"/>
          </a:xfrm>
        </p:grpSpPr>
        <p:sp>
          <p:nvSpPr>
            <p:cNvPr id="246" name="Google Shape;246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 rot="-370222">
            <a:off x="1282707" y="9684220"/>
            <a:ext cx="1363095" cy="1363095"/>
            <a:chOff x="0" y="0"/>
            <a:chExt cx="812800" cy="812800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6C85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1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8"/>
          <p:cNvSpPr/>
          <p:nvPr/>
        </p:nvSpPr>
        <p:spPr>
          <a:xfrm rot="10800000">
            <a:off x="1980563" y="2298321"/>
            <a:ext cx="7922491" cy="969072"/>
          </a:xfrm>
          <a:custGeom>
            <a:avLst/>
            <a:gdLst/>
            <a:ahLst/>
            <a:cxnLst/>
            <a:rect l="l" t="t" r="r" b="b"/>
            <a:pathLst>
              <a:path w="7922491" h="969072" extrusionOk="0">
                <a:moveTo>
                  <a:pt x="7922490" y="969072"/>
                </a:moveTo>
                <a:lnTo>
                  <a:pt x="0" y="969072"/>
                </a:lnTo>
                <a:lnTo>
                  <a:pt x="0" y="0"/>
                </a:lnTo>
                <a:lnTo>
                  <a:pt x="7922490" y="0"/>
                </a:lnTo>
                <a:lnTo>
                  <a:pt x="7922490" y="96907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1028700" y="896797"/>
            <a:ext cx="16230600" cy="139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7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DEL SOFTWARE</a:t>
            </a:r>
            <a:endParaRPr/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0365" y="3112995"/>
            <a:ext cx="10570812" cy="6982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497</Words>
  <Application>Microsoft Office PowerPoint</Application>
  <PresentationFormat>Custom</PresentationFormat>
  <Paragraphs>90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Cy Grotesk Key</vt:lpstr>
      <vt:lpstr>Noto Sans Symbols</vt:lpstr>
      <vt:lpstr>Anton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PRISCILA . ESPINOZA REYES</cp:lastModifiedBy>
  <cp:revision>10</cp:revision>
  <dcterms:created xsi:type="dcterms:W3CDTF">2006-08-16T00:00:00Z</dcterms:created>
  <dcterms:modified xsi:type="dcterms:W3CDTF">2025-12-04T04:45:40Z</dcterms:modified>
</cp:coreProperties>
</file>